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60" r:id="rId3"/>
    <p:sldId id="262" r:id="rId4"/>
    <p:sldId id="562" r:id="rId5"/>
    <p:sldId id="607" r:id="rId6"/>
    <p:sldId id="559" r:id="rId7"/>
    <p:sldId id="573" r:id="rId8"/>
    <p:sldId id="612" r:id="rId9"/>
    <p:sldId id="563" r:id="rId10"/>
    <p:sldId id="560" r:id="rId11"/>
    <p:sldId id="597" r:id="rId12"/>
    <p:sldId id="574" r:id="rId13"/>
    <p:sldId id="598" r:id="rId14"/>
    <p:sldId id="602" r:id="rId15"/>
    <p:sldId id="603" r:id="rId16"/>
    <p:sldId id="604" r:id="rId17"/>
    <p:sldId id="605" r:id="rId18"/>
    <p:sldId id="599" r:id="rId19"/>
    <p:sldId id="595" r:id="rId20"/>
    <p:sldId id="608" r:id="rId21"/>
    <p:sldId id="609" r:id="rId22"/>
    <p:sldId id="600" r:id="rId23"/>
    <p:sldId id="611" r:id="rId24"/>
    <p:sldId id="610" r:id="rId25"/>
    <p:sldId id="601" r:id="rId26"/>
    <p:sldId id="566" r:id="rId27"/>
    <p:sldId id="568" r:id="rId28"/>
    <p:sldId id="620" r:id="rId29"/>
    <p:sldId id="621" r:id="rId30"/>
    <p:sldId id="622" r:id="rId31"/>
    <p:sldId id="613" r:id="rId32"/>
    <p:sldId id="614" r:id="rId33"/>
    <p:sldId id="615" r:id="rId34"/>
    <p:sldId id="616" r:id="rId35"/>
    <p:sldId id="617" r:id="rId36"/>
    <p:sldId id="618" r:id="rId37"/>
    <p:sldId id="619" r:id="rId38"/>
    <p:sldId id="558" r:id="rId39"/>
    <p:sldId id="593" r:id="rId40"/>
    <p:sldId id="263" r:id="rId41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6F8"/>
    <a:srgbClr val="A0E8A8"/>
    <a:srgbClr val="FF7A7B"/>
    <a:srgbClr val="333F4F"/>
    <a:srgbClr val="94AAFF"/>
    <a:srgbClr val="A0E2F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4" autoAdjust="0"/>
    <p:restoredTop sz="86321"/>
  </p:normalViewPr>
  <p:slideViewPr>
    <p:cSldViewPr snapToGrid="0">
      <p:cViewPr>
        <p:scale>
          <a:sx n="69" d="100"/>
          <a:sy n="69" d="100"/>
        </p:scale>
        <p:origin x="1376" y="3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18514D0D-1FC6-495A-BA81-FC73B3293E87}" type="datetimeFigureOut">
              <a:rPr lang="ko-KR" altLang="en-US" smtClean="0"/>
              <a:t>2024. 2. 28.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EE82E43-57FC-4708-B28D-F26CA1014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61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안녕하세요</a:t>
            </a:r>
            <a:r>
              <a:rPr kumimoji="1" lang="ko-KR" altLang="en-US" dirty="0"/>
              <a:t> 오늘 발표를 맡은 이준원입니다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잘 부탁드립니다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오늘 </a:t>
            </a:r>
            <a:r>
              <a:rPr kumimoji="1" lang="ko-KR" altLang="en-US" dirty="0" err="1"/>
              <a:t>빌표</a:t>
            </a:r>
            <a:r>
              <a:rPr kumimoji="1" lang="ko-KR" altLang="en-US" dirty="0"/>
              <a:t> 주제는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기반의 </a:t>
            </a:r>
            <a:r>
              <a:rPr kumimoji="1" lang="en-US" altLang="ko-KR" dirty="0"/>
              <a:t>model</a:t>
            </a:r>
            <a:r>
              <a:rPr kumimoji="1" lang="ko-KR" altLang="en-US" dirty="0"/>
              <a:t>에 대해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38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m.blog.naver.com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laonple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/221193389981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325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arxiv.org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/pdf/1706.09077.pdf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www.bioinfo.org.cn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/∼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casp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/temp/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DeepLearning.pdf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" altLang="ko-Kore-KR" dirty="0">
              <a:effectLst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334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073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345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42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506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116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337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52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71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399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872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AVP</a:t>
            </a:r>
            <a:r>
              <a:rPr lang="ko-KR" altLang="en-US" dirty="0"/>
              <a:t> 설명</a:t>
            </a:r>
            <a:endParaRPr lang="en-US" altLang="ko-KR" dirty="0"/>
          </a:p>
          <a:p>
            <a:r>
              <a:rPr lang="en-US" altLang="ko-KR" dirty="0"/>
              <a:t>Auxiliary classifier </a:t>
            </a:r>
            <a:r>
              <a:rPr lang="ko-KR" altLang="en-US" dirty="0"/>
              <a:t> 설명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832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836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024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891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420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259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261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549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296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614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6703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1035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2943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821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8486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20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256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63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587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287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850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82E43-57FC-4708-B28D-F26CA10146A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859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4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68890E4B-939D-4FE1-B899-56AE2F9918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63753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6C8E585-B0BC-4AE2-9E3D-9D5F830A3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37746"/>
            <a:ext cx="12192000" cy="922792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BC73DA-74CC-4ADE-B3B5-4A9A29CCD6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3613" y="6042214"/>
            <a:ext cx="10332460" cy="46400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690350B-9AD3-4AE3-B5D0-49ABBA49D6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42003" y="4542485"/>
            <a:ext cx="6907993" cy="1040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21F879-DB96-4E0F-B9E0-AFFAEFF8ACC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4473" y="297357"/>
            <a:ext cx="2895805" cy="46142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2545F2FE-DB2C-44CE-AD66-249654956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891141"/>
            <a:ext cx="12192000" cy="75810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22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0FA9A-BCF1-41AE-A7B4-296E7CC56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72A0F8-DE49-44E8-9D1F-AFEACB3F16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A646FE-C172-42F8-9494-199D6C051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131EA6-128E-46AC-99B0-466C9773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E87D52-38D0-484B-93B9-F9D7AA805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A8A6CB-3980-42BF-AC61-B8D21705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32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094DE7-C0D7-4DCD-BD35-A21D8234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8C2020-9410-46EA-990D-897E7A280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C7D30B-A8B2-440C-8B2E-B3A4C1DFF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FB3778-736F-41B8-A167-43ECDCFC0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1D4E03-E458-47E8-95BF-E19B7EE1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376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26D88B-A15F-405C-89E6-385086BA4B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963040-1292-4F8F-B8AA-C4B651DFD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89B9F-1072-4F64-80EB-0201ABEB2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6FFD73-D924-4A67-AA99-03B9B072E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84FA6A-FC4A-44F3-A762-7A6CA613A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853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304800" y="931818"/>
            <a:ext cx="115824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Ø"/>
              <a:tabLst/>
              <a:defRPr sz="2000"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 typeface="Wingdings" panose="05000000000000000000" pitchFamily="2" charset="2"/>
              <a:buChar char="ü"/>
              <a:tabLst/>
              <a:defRPr sz="180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64078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2191990" cy="146049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 userDrawn="1"/>
        </p:nvSpPr>
        <p:spPr>
          <a:xfrm>
            <a:off x="-9525" y="721818"/>
            <a:ext cx="11687175" cy="6136181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84200" dist="127000" algn="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243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0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">
            <a:extLst>
              <a:ext uri="{FF2B5EF4-FFF2-40B4-BE49-F238E27FC236}">
                <a16:creationId xmlns:a16="http://schemas.microsoft.com/office/drawing/2014/main" id="{6B99372B-68DE-4AFF-98BF-8415BF62B2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10F40F-12CA-4CA6-B60D-B0D05D47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1" y="991550"/>
            <a:ext cx="78750" cy="50400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F2E0-0848-45C8-96E8-1FA2113B6596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733180" y="968874"/>
            <a:ext cx="9039593" cy="5011007"/>
          </a:xfrm>
        </p:spPr>
        <p:txBody>
          <a:bodyPr>
            <a:normAutofit/>
          </a:bodyPr>
          <a:lstStyle>
            <a:lvl1pPr>
              <a:defRPr sz="18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AAB442-680B-4ABC-A75F-33290E4658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9227" y="932554"/>
            <a:ext cx="1566591" cy="291027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B7E131C-5633-442D-BAE6-C3A02992BB7F}"/>
              </a:ext>
            </a:extLst>
          </p:cNvPr>
          <p:cNvCxnSpPr/>
          <p:nvPr userDrawn="1"/>
        </p:nvCxnSpPr>
        <p:spPr>
          <a:xfrm>
            <a:off x="2685143" y="711200"/>
            <a:ext cx="911497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B9D51A5-716D-4FC4-9F63-E296B4F36FAB}"/>
              </a:ext>
            </a:extLst>
          </p:cNvPr>
          <p:cNvCxnSpPr/>
          <p:nvPr userDrawn="1"/>
        </p:nvCxnSpPr>
        <p:spPr>
          <a:xfrm>
            <a:off x="2685143" y="6197600"/>
            <a:ext cx="911497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5C903AC-C1E5-43C2-8A37-8CB2AF9312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88799" y="124023"/>
            <a:ext cx="1111315" cy="50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82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48D0E-AC76-44B1-8E4C-0D153CCD0C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8525" y="2585080"/>
            <a:ext cx="8585200" cy="758196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내용을 입력하세요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7255AC-2287-4D2D-810F-B9774B2706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44775" y="3438525"/>
            <a:ext cx="74422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1-1. </a:t>
            </a:r>
            <a:r>
              <a:rPr lang="ko-KR" altLang="en-US" dirty="0"/>
              <a:t>내용을 입력하세요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C2DA52C-4E9F-499F-B66F-8E0BE1A991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5660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4F1838-64B3-4F42-8728-A9CF0419E0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71700" y="2479875"/>
            <a:ext cx="6354700" cy="956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6BB18B-0C31-4E06-9D69-724C525861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76812" y="247829"/>
            <a:ext cx="1031777" cy="46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40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2C8A8E7-D802-4A69-A437-FF416EC67E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38355" y="6538399"/>
            <a:ext cx="573368" cy="2117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9CB64E-EB7A-4274-8639-E565340E72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8685"/>
            <a:ext cx="12192000" cy="765779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B65264-31B9-48D8-8DC5-98211AB74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655" y="903921"/>
            <a:ext cx="11858173" cy="5487650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</a:defRPr>
            </a:lvl2pPr>
            <a:lvl3pPr marL="1143000" indent="-228600">
              <a:buFont typeface="Wingdings" panose="05000000000000000000" pitchFamily="2" charset="2"/>
              <a:buChar char="ü"/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4E3B2B-97C2-42A5-A603-4A8C2820E9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38790" y="176977"/>
            <a:ext cx="1111677" cy="496886"/>
          </a:xfrm>
          <a:prstGeom prst="rect">
            <a:avLst/>
          </a:prstGeom>
        </p:spPr>
      </p:pic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D4604744-CD76-4AF3-BBEA-20643256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0661" y="6488958"/>
            <a:ext cx="475849" cy="30068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00E3E47B-18CA-4D6B-B6F6-D68BEDC2F4E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FF4E9A4-6056-40CF-9E9F-F1528C551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56" y="97387"/>
            <a:ext cx="10515600" cy="61381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D11E0A4-6D98-4234-BEC3-D57C62EE1BE4}"/>
              </a:ext>
            </a:extLst>
          </p:cNvPr>
          <p:cNvCxnSpPr>
            <a:cxnSpLocks/>
          </p:cNvCxnSpPr>
          <p:nvPr userDrawn="1"/>
        </p:nvCxnSpPr>
        <p:spPr>
          <a:xfrm>
            <a:off x="0" y="6633032"/>
            <a:ext cx="1163835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813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2C8A8E7-D802-4A69-A437-FF416EC67E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38355" y="6538399"/>
            <a:ext cx="573368" cy="2117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9CB64E-EB7A-4274-8639-E565340E72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8685"/>
            <a:ext cx="12192000" cy="7657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4E3B2B-97C2-42A5-A603-4A8C2820E9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38790" y="176977"/>
            <a:ext cx="1111677" cy="496886"/>
          </a:xfrm>
          <a:prstGeom prst="rect">
            <a:avLst/>
          </a:prstGeom>
        </p:spPr>
      </p:pic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D4604744-CD76-4AF3-BBEA-20643256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0661" y="6488958"/>
            <a:ext cx="475849" cy="30068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00E3E47B-18CA-4D6B-B6F6-D68BEDC2F4E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D11E0A4-6D98-4234-BEC3-D57C62EE1BE4}"/>
              </a:ext>
            </a:extLst>
          </p:cNvPr>
          <p:cNvCxnSpPr>
            <a:cxnSpLocks/>
          </p:cNvCxnSpPr>
          <p:nvPr userDrawn="1"/>
        </p:nvCxnSpPr>
        <p:spPr>
          <a:xfrm>
            <a:off x="0" y="6633032"/>
            <a:ext cx="1163835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986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그림 453">
            <a:extLst>
              <a:ext uri="{FF2B5EF4-FFF2-40B4-BE49-F238E27FC236}">
                <a16:creationId xmlns:a16="http://schemas.microsoft.com/office/drawing/2014/main" id="{F763B4D7-6CBD-4DB5-BB94-271A0148D2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38355" y="6538399"/>
            <a:ext cx="573368" cy="211784"/>
          </a:xfrm>
          <a:prstGeom prst="rect">
            <a:avLst/>
          </a:prstGeom>
        </p:spPr>
      </p:pic>
      <p:pic>
        <p:nvPicPr>
          <p:cNvPr id="455" name="그림 454">
            <a:extLst>
              <a:ext uri="{FF2B5EF4-FFF2-40B4-BE49-F238E27FC236}">
                <a16:creationId xmlns:a16="http://schemas.microsoft.com/office/drawing/2014/main" id="{3601A38E-3C17-459B-A61D-514AA2B947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7456"/>
            <a:ext cx="12192000" cy="765779"/>
          </a:xfrm>
          <a:prstGeom prst="rect">
            <a:avLst/>
          </a:prstGeom>
        </p:spPr>
      </p:pic>
      <p:pic>
        <p:nvPicPr>
          <p:cNvPr id="456" name="그림 455">
            <a:extLst>
              <a:ext uri="{FF2B5EF4-FFF2-40B4-BE49-F238E27FC236}">
                <a16:creationId xmlns:a16="http://schemas.microsoft.com/office/drawing/2014/main" id="{8149D817-F0C3-46D9-B7E2-D659DF9C31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38790" y="176977"/>
            <a:ext cx="1111677" cy="496886"/>
          </a:xfrm>
          <a:prstGeom prst="rect">
            <a:avLst/>
          </a:prstGeom>
        </p:spPr>
      </p:pic>
      <p:sp>
        <p:nvSpPr>
          <p:cNvPr id="457" name="슬라이드 번호 개체 틀 5">
            <a:extLst>
              <a:ext uri="{FF2B5EF4-FFF2-40B4-BE49-F238E27FC236}">
                <a16:creationId xmlns:a16="http://schemas.microsoft.com/office/drawing/2014/main" id="{DDFA0BFD-D006-4EC7-BA40-C01F259AF28B}"/>
              </a:ext>
            </a:extLst>
          </p:cNvPr>
          <p:cNvSpPr txBox="1">
            <a:spLocks/>
          </p:cNvSpPr>
          <p:nvPr userDrawn="1"/>
        </p:nvSpPr>
        <p:spPr>
          <a:xfrm>
            <a:off x="11730661" y="6488958"/>
            <a:ext cx="475849" cy="300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E3E47B-18CA-4D6B-B6F6-D68BEDC2F4E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59" name="제목 1">
            <a:extLst>
              <a:ext uri="{FF2B5EF4-FFF2-40B4-BE49-F238E27FC236}">
                <a16:creationId xmlns:a16="http://schemas.microsoft.com/office/drawing/2014/main" id="{F8D3E372-0268-4F38-9C10-A6BE083BA9AB}"/>
              </a:ext>
            </a:extLst>
          </p:cNvPr>
          <p:cNvSpPr txBox="1">
            <a:spLocks/>
          </p:cNvSpPr>
          <p:nvPr userDrawn="1"/>
        </p:nvSpPr>
        <p:spPr>
          <a:xfrm>
            <a:off x="159656" y="97387"/>
            <a:ext cx="10515600" cy="613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460" name="직선 연결선 459">
            <a:extLst>
              <a:ext uri="{FF2B5EF4-FFF2-40B4-BE49-F238E27FC236}">
                <a16:creationId xmlns:a16="http://schemas.microsoft.com/office/drawing/2014/main" id="{216733FE-2B47-4F44-A481-F1A544C6B6DB}"/>
              </a:ext>
            </a:extLst>
          </p:cNvPr>
          <p:cNvCxnSpPr>
            <a:cxnSpLocks/>
          </p:cNvCxnSpPr>
          <p:nvPr userDrawn="1"/>
        </p:nvCxnSpPr>
        <p:spPr>
          <a:xfrm>
            <a:off x="0" y="6633032"/>
            <a:ext cx="1163835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37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ED066F0-886A-44C8-B7BD-597CE5ED6D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3931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93679FE-CE13-4D1A-81D7-81A63EB53A2D}"/>
              </a:ext>
            </a:extLst>
          </p:cNvPr>
          <p:cNvGrpSpPr/>
          <p:nvPr userDrawn="1"/>
        </p:nvGrpSpPr>
        <p:grpSpPr>
          <a:xfrm>
            <a:off x="3817256" y="3164334"/>
            <a:ext cx="4557488" cy="1250204"/>
            <a:chOff x="3194755" y="2819400"/>
            <a:chExt cx="5802489" cy="159173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372761C-19FA-46EB-B56D-34B0CBA073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28622" y="2819400"/>
              <a:ext cx="5734756" cy="12192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456E814-EA39-4D97-9E03-9906195CA6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194755" y="4275666"/>
              <a:ext cx="5802489" cy="135467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D4182CA-2976-4392-9E60-5E60DAFAEA5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2604" y="6139930"/>
            <a:ext cx="954629" cy="4386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1C0326-B3FA-41CA-A8E2-11632F851B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058540" y="6139930"/>
            <a:ext cx="9186048" cy="4386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794426-8698-45A7-88D0-53279C57BD6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54473" y="297357"/>
            <a:ext cx="2895805" cy="46142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EC06CE-1983-4F9F-901C-EF9EFA4435D6}"/>
              </a:ext>
            </a:extLst>
          </p:cNvPr>
          <p:cNvSpPr/>
          <p:nvPr userDrawn="1"/>
        </p:nvSpPr>
        <p:spPr>
          <a:xfrm>
            <a:off x="3250278" y="4871331"/>
            <a:ext cx="5723392" cy="7272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본 과제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결과물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는 교육부와 한국연구재단의 재원으로 지원을 받아 수행된 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디지털신기술인재양성 혁신공유대학사업의 연구결과입니다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7095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09285-C748-422D-A306-54786729D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3B9A98-CBF8-4AED-ADFA-307C7F04D2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BBF1AD-BB4A-4406-8336-23513C396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3A7CB7-534C-4262-9FA1-C5CA2409B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4EC886-6DBA-49E9-8627-2C232F190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CE507A-077D-48E6-9D26-28263BE4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974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0738A-72F1-452F-A33B-1D6D8C1B7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248A6-9DD2-41AF-9E14-A4BA4A7C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3C4728-FECC-4E4C-83F3-2E528F70F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08018-57C8-45E2-9252-4674958E1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D1067C-44CE-445B-AA46-659528B3F6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AE9ADE-0D56-42CE-B363-0DDE28041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58DCF7-D968-47A0-B555-D07ED7B2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67DEC0-A4AB-4ED4-8D8B-3274321F1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9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CEC1F2-A3F5-479F-A015-81ED4FEA8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45B273-4FB0-4404-BB91-AFF8BFBBC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09B27E-6916-48D1-BB5C-056C772E3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89A1C5-073F-4FEC-ABA4-45FD92B83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C264FF-605F-425C-9F8C-4F7163FB5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3E47B-18CA-4D6B-B6F6-D68BEDC2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448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50" r:id="rId4"/>
    <p:sldLayoutId id="2147483662" r:id="rId5"/>
    <p:sldLayoutId id="2147483654" r:id="rId6"/>
    <p:sldLayoutId id="2147483655" r:id="rId7"/>
    <p:sldLayoutId id="2147483652" r:id="rId8"/>
    <p:sldLayoutId id="2147483653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7E50D-0F0D-4ED5-B79D-989AC8C05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Advanced Basic Education Program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47DFAB-F62E-4F1E-B8A6-196D96CFC83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4895998"/>
            <a:ext cx="12192000" cy="87507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altLang="ko-KR" dirty="0"/>
              <a:t>Ch7. What is the Convolution Neural Network (CNN) - 02.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065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57489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Famous CNN Architecture Models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A2DEDA-FDFA-8440-AD2A-1264A1E97F42}"/>
              </a:ext>
            </a:extLst>
          </p:cNvPr>
          <p:cNvSpPr txBox="1"/>
          <p:nvPr/>
        </p:nvSpPr>
        <p:spPr>
          <a:xfrm>
            <a:off x="648081" y="1144140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R" sz="2400" b="1" dirty="0" err="1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LeNet</a:t>
            </a:r>
            <a:endParaRPr lang="en-US" altLang="ko-KR" sz="2400" b="1" dirty="0">
              <a:solidFill>
                <a:srgbClr val="333F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A6E871-5972-1047-B9DD-406988C97EA8}"/>
              </a:ext>
            </a:extLst>
          </p:cNvPr>
          <p:cNvSpPr txBox="1"/>
          <p:nvPr/>
        </p:nvSpPr>
        <p:spPr>
          <a:xfrm>
            <a:off x="929948" y="1781109"/>
            <a:ext cx="10596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LeNet-5 is a CNN model from Yann </a:t>
            </a:r>
            <a:r>
              <a:rPr lang="en" altLang="ko-Kore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LeCun's</a:t>
            </a: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1998 paper, Gradient-Based Learning Applied to Document Recognition. </a:t>
            </a:r>
          </a:p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CNN model proposed by Yann </a:t>
            </a:r>
            <a:r>
              <a:rPr lang="en" altLang="ko-Kore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LeCun</a:t>
            </a: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for more efficient recognition than the hand-designed feature extractor &amp; fully-connected multi-layer networks method.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E0AA4-1DFD-B1F1-5FA1-8540C0DD50AA}"/>
              </a:ext>
            </a:extLst>
          </p:cNvPr>
          <p:cNvSpPr txBox="1"/>
          <p:nvPr/>
        </p:nvSpPr>
        <p:spPr>
          <a:xfrm>
            <a:off x="624635" y="3895405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R" sz="2400" b="1" dirty="0" err="1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AlexNet</a:t>
            </a:r>
            <a:endParaRPr lang="en-US" altLang="ko-KR" sz="2400" b="1" dirty="0">
              <a:solidFill>
                <a:srgbClr val="333F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E6E1F-A662-C5BD-1A16-598DBBF4DC1A}"/>
              </a:ext>
            </a:extLst>
          </p:cNvPr>
          <p:cNvSpPr txBox="1"/>
          <p:nvPr/>
        </p:nvSpPr>
        <p:spPr>
          <a:xfrm>
            <a:off x="929947" y="4532374"/>
            <a:ext cx="10596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Alexnet</a:t>
            </a: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is a model structure that has led to CNN's widespread application in the field of computer vision and was developed by </a:t>
            </a:r>
            <a:r>
              <a:rPr lang="en" altLang="ko-Kore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Krizhevsky</a:t>
            </a: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and Hinton.</a:t>
            </a:r>
          </a:p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Alexnet</a:t>
            </a: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won the 2012 ILSVRC competition with a big performance difference. (10% error rate)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958216"/>
      </p:ext>
    </p:extLst>
  </p:cSld>
  <p:clrMapOvr>
    <a:masterClrMapping/>
  </p:clrMapOvr>
  <p:transition spd="slow">
    <p:strips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57489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Famous CNN Architecture Models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A2DEDA-FDFA-8440-AD2A-1264A1E97F42}"/>
              </a:ext>
            </a:extLst>
          </p:cNvPr>
          <p:cNvSpPr txBox="1"/>
          <p:nvPr/>
        </p:nvSpPr>
        <p:spPr>
          <a:xfrm>
            <a:off x="648081" y="1144140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R" sz="2400" b="1" dirty="0" err="1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VGGNet</a:t>
            </a:r>
            <a:endParaRPr lang="en-US" altLang="ko-KR" sz="2400" b="1" dirty="0">
              <a:solidFill>
                <a:srgbClr val="333F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A6E871-5972-1047-B9DD-406988C97EA8}"/>
              </a:ext>
            </a:extLst>
          </p:cNvPr>
          <p:cNvSpPr txBox="1"/>
          <p:nvPr/>
        </p:nvSpPr>
        <p:spPr>
          <a:xfrm>
            <a:off x="929948" y="1763045"/>
            <a:ext cx="1059662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VGGNet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was developed by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Kaern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simonyan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and Andrew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zisserman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at the University of Oxford in the United Kingdom and finished second in the 2014 ILS VRC competition.</a:t>
            </a:r>
          </a:p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VGGNet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showed how depth of layer affects accuracy in recognizing large volumes of images.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E0AA4-1DFD-B1F1-5FA1-8540C0DD50AA}"/>
              </a:ext>
            </a:extLst>
          </p:cNvPr>
          <p:cNvSpPr txBox="1"/>
          <p:nvPr/>
        </p:nvSpPr>
        <p:spPr>
          <a:xfrm>
            <a:off x="624635" y="3986960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R" sz="2400" b="1" dirty="0" err="1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GoogLeNet</a:t>
            </a:r>
            <a:endParaRPr lang="en-US" altLang="ko-KR" sz="2400" b="1" dirty="0">
              <a:solidFill>
                <a:srgbClr val="333F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C3F7BC-05C2-F190-2207-B49AB0C155B3}"/>
              </a:ext>
            </a:extLst>
          </p:cNvPr>
          <p:cNvSpPr txBox="1"/>
          <p:nvPr/>
        </p:nvSpPr>
        <p:spPr>
          <a:xfrm>
            <a:off x="929947" y="4601025"/>
            <a:ext cx="105966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ore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GoogLeNet was developed by Google's Szegedy and won first place in the 2014 ILSVRC competition.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ko-Kore-KR" altLang="en-US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ore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GoogLeNet introduces the concept of Inception module to significantly reduce the number of parameters in the network (Alex</a:t>
            </a:r>
            <a:r>
              <a:rPr lang="en-US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N</a:t>
            </a:r>
            <a:r>
              <a:rPr lang="ko-Kore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et 60m &gt;&gt;</a:t>
            </a:r>
            <a:r>
              <a:rPr lang="en-US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&gt;</a:t>
            </a:r>
            <a:r>
              <a:rPr lang="ko-Kore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</a:t>
            </a:r>
            <a:r>
              <a:rPr lang="ko-Kore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oog</a:t>
            </a:r>
            <a:r>
              <a:rPr lang="en-US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</a:t>
            </a:r>
            <a:r>
              <a:rPr lang="ko-Kore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</a:t>
            </a:r>
            <a:r>
              <a:rPr lang="en-US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N</a:t>
            </a:r>
            <a:r>
              <a:rPr lang="ko-Kore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et 4m)</a:t>
            </a:r>
          </a:p>
        </p:txBody>
      </p:sp>
    </p:spTree>
    <p:extLst>
      <p:ext uri="{BB962C8B-B14F-4D97-AF65-F5344CB8AC3E}">
        <p14:creationId xmlns:p14="http://schemas.microsoft.com/office/powerpoint/2010/main" val="3828875455"/>
      </p:ext>
    </p:extLst>
  </p:cSld>
  <p:clrMapOvr>
    <a:masterClrMapping/>
  </p:clrMapOvr>
  <p:transition spd="slow">
    <p:strips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2B8543-11BE-4D3C-B2A7-952409F4BE20}"/>
              </a:ext>
            </a:extLst>
          </p:cNvPr>
          <p:cNvSpPr txBox="1">
            <a:spLocks/>
          </p:cNvSpPr>
          <p:nvPr/>
        </p:nvSpPr>
        <p:spPr>
          <a:xfrm>
            <a:off x="2595540" y="1569059"/>
            <a:ext cx="7000917" cy="954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</a:rPr>
              <a:t>02. Model</a:t>
            </a:r>
            <a:endParaRPr lang="ko-KR" altLang="en-US" sz="4000" dirty="0">
              <a:solidFill>
                <a:schemeClr val="bg1"/>
              </a:solidFill>
              <a:latin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71C046-3631-4B7A-B645-8FF821353B97}"/>
              </a:ext>
            </a:extLst>
          </p:cNvPr>
          <p:cNvGrpSpPr/>
          <p:nvPr/>
        </p:nvGrpSpPr>
        <p:grpSpPr>
          <a:xfrm>
            <a:off x="3758377" y="3024249"/>
            <a:ext cx="4675245" cy="808431"/>
            <a:chOff x="5708291" y="1900434"/>
            <a:chExt cx="1880558" cy="1947495"/>
          </a:xfrm>
        </p:grpSpPr>
        <p:sp>
          <p:nvSpPr>
            <p:cNvPr id="6" name="모서리가 둥근 직사각형 14">
              <a:extLst>
                <a:ext uri="{FF2B5EF4-FFF2-40B4-BE49-F238E27FC236}">
                  <a16:creationId xmlns:a16="http://schemas.microsoft.com/office/drawing/2014/main" id="{C2A1B5BF-1E24-45DE-9D77-32D007753889}"/>
                </a:ext>
              </a:extLst>
            </p:cNvPr>
            <p:cNvSpPr/>
            <p:nvPr/>
          </p:nvSpPr>
          <p:spPr>
            <a:xfrm>
              <a:off x="5708291" y="1967371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 w="19050">
              <a:solidFill>
                <a:srgbClr val="00BD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B0F0"/>
                  </a:solidFill>
                  <a:latin typeface="+mj-ea"/>
                  <a:ea typeface="+mj-ea"/>
                </a:rPr>
                <a:t>3. </a:t>
              </a:r>
              <a:r>
                <a:rPr lang="en-US" altLang="ko-KR" sz="2000" b="1" dirty="0" err="1">
                  <a:solidFill>
                    <a:srgbClr val="00B0F0"/>
                  </a:solidFill>
                  <a:latin typeface="+mj-ea"/>
                  <a:ea typeface="+mj-ea"/>
                </a:rPr>
                <a:t>LeNet</a:t>
              </a:r>
              <a:r>
                <a:rPr lang="en-US" altLang="ko-KR" sz="2000" b="1" dirty="0">
                  <a:solidFill>
                    <a:srgbClr val="00B0F0"/>
                  </a:solidFill>
                  <a:latin typeface="+mj-ea"/>
                  <a:ea typeface="+mj-ea"/>
                </a:rPr>
                <a:t>, </a:t>
              </a:r>
              <a:r>
                <a:rPr lang="en-US" altLang="ko-KR" sz="2000" b="1" dirty="0" err="1">
                  <a:solidFill>
                    <a:srgbClr val="00B0F0"/>
                  </a:solidFill>
                  <a:latin typeface="+mj-ea"/>
                  <a:ea typeface="+mj-ea"/>
                </a:rPr>
                <a:t>AlexNet</a:t>
              </a:r>
              <a:endParaRPr lang="en-US" altLang="ko-KR" sz="2000" b="1" dirty="0">
                <a:solidFill>
                  <a:srgbClr val="00B0F0"/>
                </a:solidFill>
                <a:latin typeface="+mj-ea"/>
                <a:ea typeface="+mj-ea"/>
              </a:endParaRPr>
            </a:p>
          </p:txBody>
        </p:sp>
        <p:sp>
          <p:nvSpPr>
            <p:cNvPr id="7" name="자유형 15">
              <a:extLst>
                <a:ext uri="{FF2B5EF4-FFF2-40B4-BE49-F238E27FC236}">
                  <a16:creationId xmlns:a16="http://schemas.microsoft.com/office/drawing/2014/main" id="{173FA1BC-42BF-4C9F-AC5F-09D2D1CDA2BC}"/>
                </a:ext>
              </a:extLst>
            </p:cNvPr>
            <p:cNvSpPr/>
            <p:nvPr/>
          </p:nvSpPr>
          <p:spPr>
            <a:xfrm>
              <a:off x="5708520" y="1900434"/>
              <a:ext cx="241266" cy="741898"/>
            </a:xfrm>
            <a:custGeom>
              <a:avLst/>
              <a:gdLst>
                <a:gd name="connsiteX0" fmla="*/ 94648 w 344388"/>
                <a:gd name="connsiteY0" fmla="*/ 0 h 344388"/>
                <a:gd name="connsiteX1" fmla="*/ 344388 w 344388"/>
                <a:gd name="connsiteY1" fmla="*/ 0 h 344388"/>
                <a:gd name="connsiteX2" fmla="*/ 0 w 344388"/>
                <a:gd name="connsiteY2" fmla="*/ 344388 h 344388"/>
                <a:gd name="connsiteX3" fmla="*/ 0 w 344388"/>
                <a:gd name="connsiteY3" fmla="*/ 94648 h 344388"/>
                <a:gd name="connsiteX4" fmla="*/ 94648 w 344388"/>
                <a:gd name="connsiteY4" fmla="*/ 0 h 34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88" h="344388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D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00BDD5"/>
                </a:solidFill>
                <a:latin typeface="+mj-ea"/>
                <a:ea typeface="+mj-ea"/>
              </a:endParaRPr>
            </a:p>
          </p:txBody>
        </p:sp>
        <p:sp>
          <p:nvSpPr>
            <p:cNvPr id="8" name="자유형 16">
              <a:extLst>
                <a:ext uri="{FF2B5EF4-FFF2-40B4-BE49-F238E27FC236}">
                  <a16:creationId xmlns:a16="http://schemas.microsoft.com/office/drawing/2014/main" id="{1C94B99C-FA4D-4313-87EF-C9A53E019EF0}"/>
                </a:ext>
              </a:extLst>
            </p:cNvPr>
            <p:cNvSpPr/>
            <p:nvPr/>
          </p:nvSpPr>
          <p:spPr>
            <a:xfrm rot="18000000">
              <a:off x="5596164" y="2101602"/>
              <a:ext cx="356228" cy="48010"/>
            </a:xfrm>
            <a:custGeom>
              <a:avLst/>
              <a:gdLst>
                <a:gd name="connsiteX0" fmla="*/ 101541 w 261614"/>
                <a:gd name="connsiteY0" fmla="*/ 2305 h 160794"/>
                <a:gd name="connsiteX1" fmla="*/ 101540 w 261614"/>
                <a:gd name="connsiteY1" fmla="*/ 2306 h 160794"/>
                <a:gd name="connsiteX2" fmla="*/ 101540 w 261614"/>
                <a:gd name="connsiteY2" fmla="*/ 2305 h 160794"/>
                <a:gd name="connsiteX3" fmla="*/ 254856 w 261614"/>
                <a:gd name="connsiteY3" fmla="*/ 121406 h 160794"/>
                <a:gd name="connsiteX4" fmla="*/ 261614 w 261614"/>
                <a:gd name="connsiteY4" fmla="*/ 137721 h 160794"/>
                <a:gd name="connsiteX5" fmla="*/ 261613 w 261614"/>
                <a:gd name="connsiteY5" fmla="*/ 137721 h 160794"/>
                <a:gd name="connsiteX6" fmla="*/ 238540 w 261614"/>
                <a:gd name="connsiteY6" fmla="*/ 160794 h 160794"/>
                <a:gd name="connsiteX7" fmla="*/ 24796 w 261614"/>
                <a:gd name="connsiteY7" fmla="*/ 160793 h 160794"/>
                <a:gd name="connsiteX8" fmla="*/ 21762 w 261614"/>
                <a:gd name="connsiteY8" fmla="*/ 159536 h 160794"/>
                <a:gd name="connsiteX9" fmla="*/ 11539 w 261614"/>
                <a:gd name="connsiteY9" fmla="*/ 158190 h 160794"/>
                <a:gd name="connsiteX10" fmla="*/ 11540 w 261614"/>
                <a:gd name="connsiteY10" fmla="*/ 158189 h 160794"/>
                <a:gd name="connsiteX11" fmla="*/ 3095 w 261614"/>
                <a:gd name="connsiteY11" fmla="*/ 126671 h 160794"/>
                <a:gd name="connsiteX12" fmla="*/ 70022 w 261614"/>
                <a:gd name="connsiteY12" fmla="*/ 10751 h 160794"/>
                <a:gd name="connsiteX13" fmla="*/ 84033 w 261614"/>
                <a:gd name="connsiteY13" fmla="*/ 0 h 160794"/>
                <a:gd name="connsiteX14" fmla="*/ 101540 w 261614"/>
                <a:gd name="connsiteY14" fmla="*/ 2306 h 160794"/>
                <a:gd name="connsiteX15" fmla="*/ 112290 w 261614"/>
                <a:gd name="connsiteY15" fmla="*/ 16315 h 160794"/>
                <a:gd name="connsiteX16" fmla="*/ 109985 w 261614"/>
                <a:gd name="connsiteY16" fmla="*/ 33823 h 160794"/>
                <a:gd name="connsiteX17" fmla="*/ 63321 w 261614"/>
                <a:gd name="connsiteY17" fmla="*/ 114648 h 160794"/>
                <a:gd name="connsiteX18" fmla="*/ 238541 w 261614"/>
                <a:gd name="connsiteY18" fmla="*/ 114648 h 160794"/>
                <a:gd name="connsiteX19" fmla="*/ 254856 w 261614"/>
                <a:gd name="connsiteY19" fmla="*/ 121406 h 16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1614" h="160794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1"/>
              <a:endParaRPr lang="ko-KR" altLang="en-US" sz="1050" b="1" dirty="0">
                <a:solidFill>
                  <a:srgbClr val="00BDD5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02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1116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LeNet</a:t>
            </a:r>
            <a:endParaRPr lang="en-US" altLang="ko-KR" sz="2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A2DEDA-FDFA-8440-AD2A-1264A1E97F42}"/>
              </a:ext>
            </a:extLst>
          </p:cNvPr>
          <p:cNvSpPr txBox="1"/>
          <p:nvPr/>
        </p:nvSpPr>
        <p:spPr>
          <a:xfrm>
            <a:off x="648081" y="1144140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ore-KR" sz="2400" b="1" dirty="0"/>
              <a:t>T</a:t>
            </a:r>
            <a:r>
              <a:rPr lang="en" altLang="ko-Kore-KR" sz="2400" b="1" dirty="0"/>
              <a:t>he problems of traditional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D820F-5C32-1B99-DE06-B9D0DC5939EB}"/>
              </a:ext>
            </a:extLst>
          </p:cNvPr>
          <p:cNvSpPr txBox="1"/>
          <p:nvPr/>
        </p:nvSpPr>
        <p:spPr>
          <a:xfrm>
            <a:off x="929948" y="1652840"/>
            <a:ext cx="105966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/>
              <a:t>The Hand-designed feature extractor extracts only limited features.</a:t>
            </a:r>
          </a:p>
          <a:p>
            <a:pPr marL="285750" indent="-28575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/>
              <a:t>Contains too many parameters.</a:t>
            </a:r>
          </a:p>
          <a:p>
            <a:pPr marL="285750" indent="-28575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/>
              <a:t>The topology of the input is completely ignored.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F8958C-F3C7-497A-21B1-2ED4AB3CC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1" y="3669222"/>
            <a:ext cx="4301836" cy="28197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602B93-71B1-3718-4DB6-EC4CDE2CCE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420" y="3092304"/>
            <a:ext cx="2881450" cy="34416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AC5222-5D06-71EA-EACD-533A07A2A8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211" y="4011470"/>
            <a:ext cx="2881450" cy="213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58807"/>
      </p:ext>
    </p:extLst>
  </p:cSld>
  <p:clrMapOvr>
    <a:masterClrMapping/>
  </p:clrMapOvr>
  <p:transition spd="slow"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1116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LeNet</a:t>
            </a:r>
            <a:endParaRPr lang="en-US" altLang="ko-KR" sz="2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D820F-5C32-1B99-DE06-B9D0DC5939EB}"/>
              </a:ext>
            </a:extLst>
          </p:cNvPr>
          <p:cNvSpPr txBox="1"/>
          <p:nvPr/>
        </p:nvSpPr>
        <p:spPr>
          <a:xfrm>
            <a:off x="929948" y="1763045"/>
            <a:ext cx="105966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Local receptive fields</a:t>
            </a:r>
          </a:p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Shared weights</a:t>
            </a:r>
          </a:p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Subsampling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E02F80-DFBC-2456-6717-A2CAAD6B1B6A}"/>
              </a:ext>
            </a:extLst>
          </p:cNvPr>
          <p:cNvSpPr txBox="1"/>
          <p:nvPr/>
        </p:nvSpPr>
        <p:spPr>
          <a:xfrm>
            <a:off x="636202" y="1061869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ore-KR" sz="2400" b="1" dirty="0"/>
              <a:t>Three ideas</a:t>
            </a:r>
            <a:endParaRPr lang="en" altLang="ko-Kore-KR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609046-B7F2-016D-5CFE-E4755E012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3429000"/>
            <a:ext cx="7966364" cy="296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41641"/>
      </p:ext>
    </p:extLst>
  </p:cSld>
  <p:clrMapOvr>
    <a:masterClrMapping/>
  </p:clrMapOvr>
  <p:transition spd="slow">
    <p:strips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1116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LeNet</a:t>
            </a:r>
            <a:endParaRPr lang="en-US" altLang="ko-KR" sz="2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B48B63-7857-0AAE-7D08-16F46C3E1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96" y="3429000"/>
            <a:ext cx="10387926" cy="2940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AD820F-5C32-1B99-DE06-B9D0DC5939EB}"/>
              </a:ext>
            </a:extLst>
          </p:cNvPr>
          <p:cNvSpPr txBox="1"/>
          <p:nvPr/>
        </p:nvSpPr>
        <p:spPr>
          <a:xfrm>
            <a:off x="929948" y="1763045"/>
            <a:ext cx="10596623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structure of the LeNet-5 consists of [Conv(C1)-Subsampling(S2) - Conv(C3) - Subsampling(S4) - Conv(C5) - FC – FC]</a:t>
            </a:r>
            <a:endParaRPr lang="en-US" altLang="ko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4F16D9-978D-CD90-F5E4-EE9A43BD639D}"/>
              </a:ext>
            </a:extLst>
          </p:cNvPr>
          <p:cNvSpPr txBox="1"/>
          <p:nvPr/>
        </p:nvSpPr>
        <p:spPr>
          <a:xfrm>
            <a:off x="636202" y="1139171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" altLang="ko-Kore-KR" sz="24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LeNet</a:t>
            </a:r>
            <a:r>
              <a:rPr lang="en" altLang="ko-Kore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82861665"/>
      </p:ext>
    </p:extLst>
  </p:cSld>
  <p:clrMapOvr>
    <a:masterClrMapping/>
  </p:clrMapOvr>
  <p:transition spd="slow">
    <p:strips dir="r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14494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AlexNet</a:t>
            </a:r>
            <a:endParaRPr lang="en-US" altLang="ko-KR" sz="2800" b="1" dirty="0">
              <a:solidFill>
                <a:srgbClr val="333F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D820F-5C32-1B99-DE06-B9D0DC5939EB}"/>
              </a:ext>
            </a:extLst>
          </p:cNvPr>
          <p:cNvSpPr txBox="1"/>
          <p:nvPr/>
        </p:nvSpPr>
        <p:spPr>
          <a:xfrm>
            <a:off x="929948" y="1763045"/>
            <a:ext cx="1059662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ReLU</a:t>
            </a: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Nonlinearity</a:t>
            </a:r>
          </a:p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Training on Multiple GPUs</a:t>
            </a:r>
          </a:p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Local Response Normalization(LRN)</a:t>
            </a:r>
          </a:p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Overlapping Pooling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E02F80-DFBC-2456-6717-A2CAAD6B1B6A}"/>
              </a:ext>
            </a:extLst>
          </p:cNvPr>
          <p:cNvSpPr txBox="1"/>
          <p:nvPr/>
        </p:nvSpPr>
        <p:spPr>
          <a:xfrm>
            <a:off x="636202" y="1061869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ore-KR" sz="2400" b="1" dirty="0"/>
              <a:t>Four ideas</a:t>
            </a:r>
            <a:endParaRPr lang="en" altLang="ko-Kore-KR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206D7C-3445-0FA9-DDB5-4E3B4B56F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2" y="3910771"/>
            <a:ext cx="3216142" cy="2571260"/>
          </a:xfrm>
          <a:prstGeom prst="rect">
            <a:avLst/>
          </a:prstGeom>
        </p:spPr>
      </p:pic>
      <p:pic>
        <p:nvPicPr>
          <p:cNvPr id="5" name="그림 4" descr="쇼지, 건물, 낱말맞추기게임이(가) 표시된 사진&#10;&#10;자동 생성된 설명">
            <a:extLst>
              <a:ext uri="{FF2B5EF4-FFF2-40B4-BE49-F238E27FC236}">
                <a16:creationId xmlns:a16="http://schemas.microsoft.com/office/drawing/2014/main" id="{9813846F-8430-68C8-9E9A-A78693119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214" y="4307178"/>
            <a:ext cx="4560203" cy="178510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6DA9DD8-9909-06DE-C68F-6159138FAC6A}"/>
              </a:ext>
            </a:extLst>
          </p:cNvPr>
          <p:cNvGrpSpPr/>
          <p:nvPr/>
        </p:nvGrpSpPr>
        <p:grpSpPr>
          <a:xfrm>
            <a:off x="9372534" y="4257313"/>
            <a:ext cx="2154037" cy="1878176"/>
            <a:chOff x="3505199" y="3920517"/>
            <a:chExt cx="2154037" cy="1878176"/>
          </a:xfrm>
        </p:grpSpPr>
        <p:graphicFrame>
          <p:nvGraphicFramePr>
            <p:cNvPr id="10" name="내용 개체 틀 5">
              <a:extLst>
                <a:ext uri="{FF2B5EF4-FFF2-40B4-BE49-F238E27FC236}">
                  <a16:creationId xmlns:a16="http://schemas.microsoft.com/office/drawing/2014/main" id="{4D88BC2F-0640-EFC5-4C8B-F5D0B6AAA97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73289827"/>
                </p:ext>
              </p:extLst>
            </p:nvPr>
          </p:nvGraphicFramePr>
          <p:xfrm>
            <a:off x="3505200" y="3920517"/>
            <a:ext cx="1105852" cy="1005102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55292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529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502551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600" dirty="0">
                            <a:latin typeface="Malgun Gothic" panose="020B0503020000020004" pitchFamily="34" charset="-127"/>
                            <a:ea typeface="Malgun Gothic" panose="020B0503020000020004" pitchFamily="34" charset="-127"/>
                          </a:rPr>
                          <a:t>12</a:t>
                        </a:r>
                        <a:endParaRPr lang="ko-KR" altLang="en-US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600" dirty="0">
                            <a:latin typeface="Malgun Gothic" panose="020B0503020000020004" pitchFamily="34" charset="-127"/>
                            <a:ea typeface="Malgun Gothic" panose="020B0503020000020004" pitchFamily="34" charset="-127"/>
                          </a:rPr>
                          <a:t>20</a:t>
                        </a:r>
                        <a:endParaRPr lang="ko-KR" altLang="en-US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02551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600" dirty="0">
                            <a:latin typeface="Malgun Gothic" panose="020B0503020000020004" pitchFamily="34" charset="-127"/>
                            <a:ea typeface="Malgun Gothic" panose="020B0503020000020004" pitchFamily="34" charset="-127"/>
                          </a:rPr>
                          <a:t>3</a:t>
                        </a:r>
                        <a:endParaRPr lang="ko-KR" altLang="en-US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600" dirty="0">
                            <a:latin typeface="Malgun Gothic" panose="020B0503020000020004" pitchFamily="34" charset="-127"/>
                            <a:ea typeface="Malgun Gothic" panose="020B0503020000020004" pitchFamily="34" charset="-127"/>
                          </a:rPr>
                          <a:t>9</a:t>
                        </a:r>
                        <a:endParaRPr lang="ko-KR" altLang="en-US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11" name="내용 개체 틀 5">
              <a:extLst>
                <a:ext uri="{FF2B5EF4-FFF2-40B4-BE49-F238E27FC236}">
                  <a16:creationId xmlns:a16="http://schemas.microsoft.com/office/drawing/2014/main" id="{663E1C06-94A4-1A24-5329-49AA8DDC395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57520317"/>
                </p:ext>
              </p:extLst>
            </p:nvPr>
          </p:nvGraphicFramePr>
          <p:xfrm>
            <a:off x="3505199" y="4925619"/>
            <a:ext cx="1105852" cy="873074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55292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529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3653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34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71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rgbClr val="007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3653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77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94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rgbClr val="007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12" name="내용 개체 틀 5">
              <a:extLst>
                <a:ext uri="{FF2B5EF4-FFF2-40B4-BE49-F238E27FC236}">
                  <a16:creationId xmlns:a16="http://schemas.microsoft.com/office/drawing/2014/main" id="{30A2406D-3834-22A1-40FB-51A76B306C9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70936471"/>
                </p:ext>
              </p:extLst>
            </p:nvPr>
          </p:nvGraphicFramePr>
          <p:xfrm>
            <a:off x="4611050" y="3920517"/>
            <a:ext cx="1048186" cy="1005102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52409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2409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502551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25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2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02551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8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1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13" name="내용 개체 틀 5">
              <a:extLst>
                <a:ext uri="{FF2B5EF4-FFF2-40B4-BE49-F238E27FC236}">
                  <a16:creationId xmlns:a16="http://schemas.microsoft.com/office/drawing/2014/main" id="{EBB1BEF3-FE7A-326C-DF76-D82ABD08968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52788514"/>
                </p:ext>
              </p:extLst>
            </p:nvPr>
          </p:nvGraphicFramePr>
          <p:xfrm>
            <a:off x="4611050" y="4925619"/>
            <a:ext cx="1048186" cy="873074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52409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2409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3653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34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7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3653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22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5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35F583-FD46-A100-A794-FB00D4C493DA}"/>
              </a:ext>
            </a:extLst>
          </p:cNvPr>
          <p:cNvSpPr/>
          <p:nvPr/>
        </p:nvSpPr>
        <p:spPr>
          <a:xfrm>
            <a:off x="9372533" y="4257313"/>
            <a:ext cx="1105852" cy="1005102"/>
          </a:xfrm>
          <a:prstGeom prst="rect">
            <a:avLst/>
          </a:prstGeom>
          <a:solidFill>
            <a:srgbClr val="FFFF00">
              <a:alpha val="0"/>
            </a:srgbClr>
          </a:solidFill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5125A9-F48E-4B6E-6B49-610CF995F386}"/>
              </a:ext>
            </a:extLst>
          </p:cNvPr>
          <p:cNvSpPr/>
          <p:nvPr/>
        </p:nvSpPr>
        <p:spPr>
          <a:xfrm>
            <a:off x="9899850" y="4257313"/>
            <a:ext cx="1105852" cy="1005102"/>
          </a:xfrm>
          <a:prstGeom prst="rect">
            <a:avLst/>
          </a:prstGeom>
          <a:solidFill>
            <a:srgbClr val="FFFF00">
              <a:alpha val="0"/>
            </a:srgbClr>
          </a:solidFill>
          <a:ln w="603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4EA4F9-D313-9237-696F-00CA67FCAE9C}"/>
              </a:ext>
            </a:extLst>
          </p:cNvPr>
          <p:cNvSpPr/>
          <p:nvPr/>
        </p:nvSpPr>
        <p:spPr>
          <a:xfrm>
            <a:off x="10482173" y="4257313"/>
            <a:ext cx="1044398" cy="1005102"/>
          </a:xfrm>
          <a:prstGeom prst="rect">
            <a:avLst/>
          </a:prstGeom>
          <a:solidFill>
            <a:srgbClr val="FFFF00">
              <a:alpha val="0"/>
            </a:srgbClr>
          </a:solidFill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3294288"/>
      </p:ext>
    </p:extLst>
  </p:cSld>
  <p:clrMapOvr>
    <a:masterClrMapping/>
  </p:clrMapOvr>
  <p:transition spd="slow">
    <p:strips dir="r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14494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AlexNet</a:t>
            </a:r>
            <a:endParaRPr lang="en-US" altLang="ko-KR" sz="2800" b="1" dirty="0">
              <a:solidFill>
                <a:srgbClr val="333F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D820F-5C32-1B99-DE06-B9D0DC5939EB}"/>
              </a:ext>
            </a:extLst>
          </p:cNvPr>
          <p:cNvSpPr txBox="1"/>
          <p:nvPr/>
        </p:nvSpPr>
        <p:spPr>
          <a:xfrm>
            <a:off x="929948" y="1763045"/>
            <a:ext cx="105966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Data Augmentation</a:t>
            </a:r>
          </a:p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Dropout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E02F80-DFBC-2456-6717-A2CAAD6B1B6A}"/>
              </a:ext>
            </a:extLst>
          </p:cNvPr>
          <p:cNvSpPr txBox="1"/>
          <p:nvPr/>
        </p:nvSpPr>
        <p:spPr>
          <a:xfrm>
            <a:off x="636202" y="1061869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" altLang="ko-Kore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Reducing Overfitting</a:t>
            </a:r>
            <a:endParaRPr lang="en" altLang="ko-Kore-KR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4FBF05-2621-1BAE-2DEF-98592BA843AD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000000"/>
                </a:solidFill>
                <a:latin typeface="-webkit-standard"/>
              </a:rPr>
              <a:t> </a:t>
            </a:r>
            <a:endParaRPr lang="ko-Kore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FA0834-A3BC-7A30-E767-4E6DB2F051D3}"/>
              </a:ext>
            </a:extLst>
          </p:cNvPr>
          <p:cNvGrpSpPr/>
          <p:nvPr/>
        </p:nvGrpSpPr>
        <p:grpSpPr>
          <a:xfrm>
            <a:off x="855868" y="3613666"/>
            <a:ext cx="5067202" cy="2294270"/>
            <a:chOff x="506995" y="1740282"/>
            <a:chExt cx="5067202" cy="2294270"/>
          </a:xfrm>
        </p:grpSpPr>
        <p:sp>
          <p:nvSpPr>
            <p:cNvPr id="10" name="화살표: 오른쪽 8">
              <a:extLst>
                <a:ext uri="{FF2B5EF4-FFF2-40B4-BE49-F238E27FC236}">
                  <a16:creationId xmlns:a16="http://schemas.microsoft.com/office/drawing/2014/main" id="{497E5F66-A749-A7FE-8B93-CAD42F848D4C}"/>
                </a:ext>
              </a:extLst>
            </p:cNvPr>
            <p:cNvSpPr/>
            <p:nvPr/>
          </p:nvSpPr>
          <p:spPr>
            <a:xfrm>
              <a:off x="2969979" y="2884038"/>
              <a:ext cx="531112" cy="229039"/>
            </a:xfrm>
            <a:prstGeom prst="rightArrow">
              <a:avLst>
                <a:gd name="adj1" fmla="val 28013"/>
                <a:gd name="adj2" fmla="val 43718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 descr="사람, 여자, 머리장식, 모자이(가) 표시된 사진&#10;&#10;자동 생성된 설명">
              <a:extLst>
                <a:ext uri="{FF2B5EF4-FFF2-40B4-BE49-F238E27FC236}">
                  <a16:creationId xmlns:a16="http://schemas.microsoft.com/office/drawing/2014/main" id="{B79AF369-EEAC-0597-AEF4-2C860FF31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95" y="1740282"/>
              <a:ext cx="2294270" cy="229427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61820CA-25CE-0238-E3CE-66D9ED5AD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6398" y="2033328"/>
              <a:ext cx="874542" cy="8617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4F7B135-9E47-C662-15AA-F95FCD47D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9654" y="2028946"/>
              <a:ext cx="874543" cy="86808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5BB6631-58FD-F807-54E0-6F2D855A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62167" y="2998558"/>
              <a:ext cx="874686" cy="8617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9090F3F-1C42-DE0E-826D-9245C316D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99654" y="3017793"/>
              <a:ext cx="874543" cy="861681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39ACB5-AF4B-FA84-7C0B-C901752CA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047" y="3382680"/>
            <a:ext cx="5024276" cy="252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786475"/>
      </p:ext>
    </p:extLst>
  </p:cSld>
  <p:clrMapOvr>
    <a:masterClrMapping/>
  </p:clrMapOvr>
  <p:transition spd="slow">
    <p:strips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14494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AlexNet</a:t>
            </a:r>
            <a:endParaRPr lang="en-US" altLang="ko-KR" sz="2800" b="1" dirty="0">
              <a:solidFill>
                <a:srgbClr val="333F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A2DEDA-FDFA-8440-AD2A-1264A1E97F42}"/>
              </a:ext>
            </a:extLst>
          </p:cNvPr>
          <p:cNvSpPr txBox="1"/>
          <p:nvPr/>
        </p:nvSpPr>
        <p:spPr>
          <a:xfrm>
            <a:off x="648081" y="1144140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ore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Ale</a:t>
            </a:r>
            <a:r>
              <a:rPr lang="en" altLang="ko-Kore-KR" sz="24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xNet</a:t>
            </a:r>
            <a:r>
              <a:rPr lang="en" altLang="ko-Kore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F2CC3-90E9-DE5A-015A-1834D817A5CE}"/>
              </a:ext>
            </a:extLst>
          </p:cNvPr>
          <p:cNvSpPr txBox="1"/>
          <p:nvPr/>
        </p:nvSpPr>
        <p:spPr>
          <a:xfrm>
            <a:off x="929948" y="1763045"/>
            <a:ext cx="10596623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structure of the </a:t>
            </a:r>
            <a:r>
              <a:rPr lang="en" altLang="ko-Kore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AlexNet</a:t>
            </a: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consists of [Conv(C1) -  </a:t>
            </a:r>
            <a:r>
              <a:rPr lang="en" altLang="ko-Kore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MaxPool</a:t>
            </a: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(M2) - Norm(N3) - Conv(C4) - </a:t>
            </a:r>
            <a:r>
              <a:rPr lang="en" altLang="ko-Kore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MaxPool</a:t>
            </a: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(M5) - Norm(N6) - Conv(C7) - Conv(C8) - Conv(C9) - </a:t>
            </a:r>
            <a:r>
              <a:rPr lang="en" altLang="ko-Kore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MaxPool</a:t>
            </a: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(M10) - FC – FC - FC]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ADF192-8872-1A10-4EB3-6181D323F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45" y="3429000"/>
            <a:ext cx="8935027" cy="286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8689"/>
      </p:ext>
    </p:extLst>
  </p:cSld>
  <p:clrMapOvr>
    <a:masterClrMapping/>
  </p:clrMapOvr>
  <p:transition spd="slow">
    <p:strips dir="r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2B8543-11BE-4D3C-B2A7-952409F4BE20}"/>
              </a:ext>
            </a:extLst>
          </p:cNvPr>
          <p:cNvSpPr txBox="1">
            <a:spLocks/>
          </p:cNvSpPr>
          <p:nvPr/>
        </p:nvSpPr>
        <p:spPr>
          <a:xfrm>
            <a:off x="2595540" y="1569059"/>
            <a:ext cx="7000917" cy="954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</a:rPr>
              <a:t>02. Model</a:t>
            </a:r>
            <a:endParaRPr lang="ko-KR" altLang="en-US" sz="4000" dirty="0">
              <a:solidFill>
                <a:schemeClr val="bg1"/>
              </a:solidFill>
              <a:latin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71C046-3631-4B7A-B645-8FF821353B97}"/>
              </a:ext>
            </a:extLst>
          </p:cNvPr>
          <p:cNvGrpSpPr/>
          <p:nvPr/>
        </p:nvGrpSpPr>
        <p:grpSpPr>
          <a:xfrm>
            <a:off x="3758377" y="3024249"/>
            <a:ext cx="4675245" cy="808431"/>
            <a:chOff x="5708291" y="1900434"/>
            <a:chExt cx="1880558" cy="1947495"/>
          </a:xfrm>
        </p:grpSpPr>
        <p:sp>
          <p:nvSpPr>
            <p:cNvPr id="6" name="모서리가 둥근 직사각형 14">
              <a:extLst>
                <a:ext uri="{FF2B5EF4-FFF2-40B4-BE49-F238E27FC236}">
                  <a16:creationId xmlns:a16="http://schemas.microsoft.com/office/drawing/2014/main" id="{C2A1B5BF-1E24-45DE-9D77-32D007753889}"/>
                </a:ext>
              </a:extLst>
            </p:cNvPr>
            <p:cNvSpPr/>
            <p:nvPr/>
          </p:nvSpPr>
          <p:spPr>
            <a:xfrm>
              <a:off x="5708291" y="1967371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 w="19050">
              <a:solidFill>
                <a:srgbClr val="00BD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B0F0"/>
                  </a:solidFill>
                  <a:latin typeface="+mj-ea"/>
                  <a:ea typeface="+mj-ea"/>
                </a:rPr>
                <a:t>4. </a:t>
              </a:r>
              <a:r>
                <a:rPr lang="en-US" altLang="ko-KR" sz="2000" b="1" dirty="0" err="1">
                  <a:solidFill>
                    <a:srgbClr val="00B0F0"/>
                  </a:solidFill>
                  <a:latin typeface="+mj-ea"/>
                  <a:ea typeface="+mj-ea"/>
                </a:rPr>
                <a:t>VGGNet</a:t>
              </a:r>
              <a:r>
                <a:rPr lang="en-US" altLang="ko-KR" sz="2000" b="1" dirty="0">
                  <a:solidFill>
                    <a:srgbClr val="00B0F0"/>
                  </a:solidFill>
                  <a:latin typeface="+mj-ea"/>
                  <a:ea typeface="+mj-ea"/>
                </a:rPr>
                <a:t>, </a:t>
              </a:r>
              <a:r>
                <a:rPr lang="en-US" altLang="ko-KR" sz="2000" b="1" dirty="0" err="1">
                  <a:solidFill>
                    <a:srgbClr val="00B0F0"/>
                  </a:solidFill>
                  <a:latin typeface="+mj-ea"/>
                  <a:ea typeface="+mj-ea"/>
                </a:rPr>
                <a:t>GoogLeNet</a:t>
              </a:r>
              <a:endParaRPr lang="en-US" altLang="ko-KR" sz="2000" b="1" dirty="0">
                <a:solidFill>
                  <a:srgbClr val="00B0F0"/>
                </a:solidFill>
                <a:latin typeface="+mj-ea"/>
                <a:ea typeface="+mj-ea"/>
              </a:endParaRPr>
            </a:p>
          </p:txBody>
        </p:sp>
        <p:sp>
          <p:nvSpPr>
            <p:cNvPr id="7" name="자유형 15">
              <a:extLst>
                <a:ext uri="{FF2B5EF4-FFF2-40B4-BE49-F238E27FC236}">
                  <a16:creationId xmlns:a16="http://schemas.microsoft.com/office/drawing/2014/main" id="{173FA1BC-42BF-4C9F-AC5F-09D2D1CDA2BC}"/>
                </a:ext>
              </a:extLst>
            </p:cNvPr>
            <p:cNvSpPr/>
            <p:nvPr/>
          </p:nvSpPr>
          <p:spPr>
            <a:xfrm>
              <a:off x="5708520" y="1900434"/>
              <a:ext cx="241266" cy="741898"/>
            </a:xfrm>
            <a:custGeom>
              <a:avLst/>
              <a:gdLst>
                <a:gd name="connsiteX0" fmla="*/ 94648 w 344388"/>
                <a:gd name="connsiteY0" fmla="*/ 0 h 344388"/>
                <a:gd name="connsiteX1" fmla="*/ 344388 w 344388"/>
                <a:gd name="connsiteY1" fmla="*/ 0 h 344388"/>
                <a:gd name="connsiteX2" fmla="*/ 0 w 344388"/>
                <a:gd name="connsiteY2" fmla="*/ 344388 h 344388"/>
                <a:gd name="connsiteX3" fmla="*/ 0 w 344388"/>
                <a:gd name="connsiteY3" fmla="*/ 94648 h 344388"/>
                <a:gd name="connsiteX4" fmla="*/ 94648 w 344388"/>
                <a:gd name="connsiteY4" fmla="*/ 0 h 34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88" h="344388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D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00BDD5"/>
                </a:solidFill>
                <a:latin typeface="+mj-ea"/>
                <a:ea typeface="+mj-ea"/>
              </a:endParaRPr>
            </a:p>
          </p:txBody>
        </p:sp>
        <p:sp>
          <p:nvSpPr>
            <p:cNvPr id="8" name="자유형 16">
              <a:extLst>
                <a:ext uri="{FF2B5EF4-FFF2-40B4-BE49-F238E27FC236}">
                  <a16:creationId xmlns:a16="http://schemas.microsoft.com/office/drawing/2014/main" id="{1C94B99C-FA4D-4313-87EF-C9A53E019EF0}"/>
                </a:ext>
              </a:extLst>
            </p:cNvPr>
            <p:cNvSpPr/>
            <p:nvPr/>
          </p:nvSpPr>
          <p:spPr>
            <a:xfrm rot="18000000">
              <a:off x="5596164" y="2101602"/>
              <a:ext cx="356228" cy="48010"/>
            </a:xfrm>
            <a:custGeom>
              <a:avLst/>
              <a:gdLst>
                <a:gd name="connsiteX0" fmla="*/ 101541 w 261614"/>
                <a:gd name="connsiteY0" fmla="*/ 2305 h 160794"/>
                <a:gd name="connsiteX1" fmla="*/ 101540 w 261614"/>
                <a:gd name="connsiteY1" fmla="*/ 2306 h 160794"/>
                <a:gd name="connsiteX2" fmla="*/ 101540 w 261614"/>
                <a:gd name="connsiteY2" fmla="*/ 2305 h 160794"/>
                <a:gd name="connsiteX3" fmla="*/ 254856 w 261614"/>
                <a:gd name="connsiteY3" fmla="*/ 121406 h 160794"/>
                <a:gd name="connsiteX4" fmla="*/ 261614 w 261614"/>
                <a:gd name="connsiteY4" fmla="*/ 137721 h 160794"/>
                <a:gd name="connsiteX5" fmla="*/ 261613 w 261614"/>
                <a:gd name="connsiteY5" fmla="*/ 137721 h 160794"/>
                <a:gd name="connsiteX6" fmla="*/ 238540 w 261614"/>
                <a:gd name="connsiteY6" fmla="*/ 160794 h 160794"/>
                <a:gd name="connsiteX7" fmla="*/ 24796 w 261614"/>
                <a:gd name="connsiteY7" fmla="*/ 160793 h 160794"/>
                <a:gd name="connsiteX8" fmla="*/ 21762 w 261614"/>
                <a:gd name="connsiteY8" fmla="*/ 159536 h 160794"/>
                <a:gd name="connsiteX9" fmla="*/ 11539 w 261614"/>
                <a:gd name="connsiteY9" fmla="*/ 158190 h 160794"/>
                <a:gd name="connsiteX10" fmla="*/ 11540 w 261614"/>
                <a:gd name="connsiteY10" fmla="*/ 158189 h 160794"/>
                <a:gd name="connsiteX11" fmla="*/ 3095 w 261614"/>
                <a:gd name="connsiteY11" fmla="*/ 126671 h 160794"/>
                <a:gd name="connsiteX12" fmla="*/ 70022 w 261614"/>
                <a:gd name="connsiteY12" fmla="*/ 10751 h 160794"/>
                <a:gd name="connsiteX13" fmla="*/ 84033 w 261614"/>
                <a:gd name="connsiteY13" fmla="*/ 0 h 160794"/>
                <a:gd name="connsiteX14" fmla="*/ 101540 w 261614"/>
                <a:gd name="connsiteY14" fmla="*/ 2306 h 160794"/>
                <a:gd name="connsiteX15" fmla="*/ 112290 w 261614"/>
                <a:gd name="connsiteY15" fmla="*/ 16315 h 160794"/>
                <a:gd name="connsiteX16" fmla="*/ 109985 w 261614"/>
                <a:gd name="connsiteY16" fmla="*/ 33823 h 160794"/>
                <a:gd name="connsiteX17" fmla="*/ 63321 w 261614"/>
                <a:gd name="connsiteY17" fmla="*/ 114648 h 160794"/>
                <a:gd name="connsiteX18" fmla="*/ 238541 w 261614"/>
                <a:gd name="connsiteY18" fmla="*/ 114648 h 160794"/>
                <a:gd name="connsiteX19" fmla="*/ 254856 w 261614"/>
                <a:gd name="connsiteY19" fmla="*/ 121406 h 16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1614" h="160794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1"/>
              <a:endParaRPr lang="ko-KR" altLang="en-US" sz="1050" b="1" dirty="0">
                <a:solidFill>
                  <a:srgbClr val="00BDD5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710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164886E-7A30-4D5B-90F7-98F80CBA3B05}"/>
              </a:ext>
            </a:extLst>
          </p:cNvPr>
          <p:cNvSpPr txBox="1">
            <a:spLocks/>
          </p:cNvSpPr>
          <p:nvPr/>
        </p:nvSpPr>
        <p:spPr>
          <a:xfrm>
            <a:off x="3135762" y="734272"/>
            <a:ext cx="8306269" cy="95433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defRPr>
            </a:lvl1pPr>
          </a:lstStyle>
          <a:p>
            <a:r>
              <a:rPr lang="en-US" altLang="ko-KR" sz="4000" b="1" dirty="0">
                <a:latin typeface="+mj-ea"/>
                <a:ea typeface="+mj-ea"/>
              </a:rPr>
              <a:t>02.</a:t>
            </a:r>
            <a:r>
              <a:rPr lang="ko-KR" altLang="en-US" sz="4000" b="1" dirty="0">
                <a:latin typeface="+mj-ea"/>
                <a:ea typeface="+mj-ea"/>
              </a:rPr>
              <a:t> </a:t>
            </a:r>
            <a:r>
              <a:rPr lang="en-US" altLang="ko-KR" sz="4000" b="1" dirty="0">
                <a:latin typeface="+mj-ea"/>
                <a:ea typeface="+mj-ea"/>
              </a:rPr>
              <a:t>model</a:t>
            </a:r>
            <a:endParaRPr lang="ko-KR" altLang="en-US" sz="4000" b="1" dirty="0">
              <a:latin typeface="+mj-ea"/>
              <a:ea typeface="+mj-ea"/>
            </a:endParaRPr>
          </a:p>
        </p:txBody>
      </p:sp>
      <p:sp>
        <p:nvSpPr>
          <p:cNvPr id="22" name="모서리가 둥근 직사각형 23">
            <a:extLst>
              <a:ext uri="{FF2B5EF4-FFF2-40B4-BE49-F238E27FC236}">
                <a16:creationId xmlns:a16="http://schemas.microsoft.com/office/drawing/2014/main" id="{2512FE78-C68D-498C-A3E0-808687CEF6FD}"/>
              </a:ext>
            </a:extLst>
          </p:cNvPr>
          <p:cNvSpPr/>
          <p:nvPr/>
        </p:nvSpPr>
        <p:spPr>
          <a:xfrm>
            <a:off x="5439759" y="2037479"/>
            <a:ext cx="3692206" cy="586155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1. Review</a:t>
            </a:r>
          </a:p>
        </p:txBody>
      </p:sp>
      <p:sp>
        <p:nvSpPr>
          <p:cNvPr id="23" name="모서리가 둥근 직사각형 24">
            <a:extLst>
              <a:ext uri="{FF2B5EF4-FFF2-40B4-BE49-F238E27FC236}">
                <a16:creationId xmlns:a16="http://schemas.microsoft.com/office/drawing/2014/main" id="{34333A7C-359D-4B1E-9D76-72978E3425B6}"/>
              </a:ext>
            </a:extLst>
          </p:cNvPr>
          <p:cNvSpPr/>
          <p:nvPr/>
        </p:nvSpPr>
        <p:spPr>
          <a:xfrm>
            <a:off x="5439759" y="2703936"/>
            <a:ext cx="3692206" cy="586155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2. Overview</a:t>
            </a:r>
          </a:p>
        </p:txBody>
      </p:sp>
      <p:sp>
        <p:nvSpPr>
          <p:cNvPr id="24" name="모서리가 둥근 직사각형 24">
            <a:extLst>
              <a:ext uri="{FF2B5EF4-FFF2-40B4-BE49-F238E27FC236}">
                <a16:creationId xmlns:a16="http://schemas.microsoft.com/office/drawing/2014/main" id="{2211EC41-71A4-420D-A1B8-81CB1DD3B738}"/>
              </a:ext>
            </a:extLst>
          </p:cNvPr>
          <p:cNvSpPr/>
          <p:nvPr/>
        </p:nvSpPr>
        <p:spPr>
          <a:xfrm>
            <a:off x="5439759" y="3370393"/>
            <a:ext cx="3692206" cy="586155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3. </a:t>
            </a:r>
            <a:r>
              <a:rPr lang="en-US" altLang="ko-KR" sz="1600" dirty="0" err="1">
                <a:solidFill>
                  <a:schemeClr val="tx1"/>
                </a:solidFill>
                <a:latin typeface="+mj-ea"/>
                <a:ea typeface="+mj-ea"/>
              </a:rPr>
              <a:t>LeNet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+mj-ea"/>
                <a:ea typeface="+mj-ea"/>
              </a:rPr>
              <a:t>AlexNet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" name="모서리가 둥근 직사각형 24">
            <a:extLst>
              <a:ext uri="{FF2B5EF4-FFF2-40B4-BE49-F238E27FC236}">
                <a16:creationId xmlns:a16="http://schemas.microsoft.com/office/drawing/2014/main" id="{463805A3-113D-9D79-7AAF-482199BBCCEB}"/>
              </a:ext>
            </a:extLst>
          </p:cNvPr>
          <p:cNvSpPr/>
          <p:nvPr/>
        </p:nvSpPr>
        <p:spPr>
          <a:xfrm>
            <a:off x="5439759" y="4036850"/>
            <a:ext cx="3692206" cy="586155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4. </a:t>
            </a:r>
            <a:r>
              <a:rPr lang="en-US" altLang="ko-KR" sz="1600" dirty="0" err="1">
                <a:solidFill>
                  <a:schemeClr val="tx1"/>
                </a:solidFill>
                <a:latin typeface="+mj-ea"/>
              </a:rPr>
              <a:t>VGGNet</a:t>
            </a:r>
            <a:r>
              <a:rPr lang="en-US" altLang="ko-KR" sz="1600" dirty="0">
                <a:solidFill>
                  <a:schemeClr val="tx1"/>
                </a:solidFill>
                <a:latin typeface="+mj-ea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+mj-ea"/>
                <a:ea typeface="+mj-ea"/>
              </a:rPr>
              <a:t>GoogLeNet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82031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14600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VGGNet</a:t>
            </a:r>
            <a:endParaRPr lang="en-US" altLang="ko-KR" sz="2800" b="1" dirty="0">
              <a:solidFill>
                <a:srgbClr val="333F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D820F-5C32-1B99-DE06-B9D0DC5939EB}"/>
              </a:ext>
            </a:extLst>
          </p:cNvPr>
          <p:cNvSpPr txBox="1"/>
          <p:nvPr/>
        </p:nvSpPr>
        <p:spPr>
          <a:xfrm>
            <a:off x="919063" y="1745818"/>
            <a:ext cx="1059662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Decrease parameters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" altLang="ko-Kore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As the number of layers increases, the non-linearity increases further. </a:t>
            </a:r>
          </a:p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it is good to extract useful features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" altLang="ko-Kore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Speed up learning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US" altLang="ko-Kore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E02F80-DFBC-2456-6717-A2CAAD6B1B6A}"/>
              </a:ext>
            </a:extLst>
          </p:cNvPr>
          <p:cNvSpPr txBox="1"/>
          <p:nvPr/>
        </p:nvSpPr>
        <p:spPr>
          <a:xfrm>
            <a:off x="636202" y="1061869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" altLang="ko-Kore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Why use only 3x3 </a:t>
            </a:r>
            <a:r>
              <a:rPr lang="en" altLang="ko-Kore-KR" sz="24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convoultion</a:t>
            </a:r>
            <a:r>
              <a:rPr lang="en" altLang="ko-Kore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3E17C6-9B32-302D-3A1C-2332EAD44C11}"/>
              </a:ext>
            </a:extLst>
          </p:cNvPr>
          <p:cNvGrpSpPr/>
          <p:nvPr/>
        </p:nvGrpSpPr>
        <p:grpSpPr>
          <a:xfrm>
            <a:off x="895496" y="3768963"/>
            <a:ext cx="4079773" cy="2283455"/>
            <a:chOff x="624635" y="3948903"/>
            <a:chExt cx="4079773" cy="2283455"/>
          </a:xfrm>
        </p:grpSpPr>
        <p:sp>
          <p:nvSpPr>
            <p:cNvPr id="6" name="정육면체 5">
              <a:extLst>
                <a:ext uri="{FF2B5EF4-FFF2-40B4-BE49-F238E27FC236}">
                  <a16:creationId xmlns:a16="http://schemas.microsoft.com/office/drawing/2014/main" id="{56D9D617-2E5D-4C3A-1C4C-9F2C3BBAFEDE}"/>
                </a:ext>
              </a:extLst>
            </p:cNvPr>
            <p:cNvSpPr/>
            <p:nvPr/>
          </p:nvSpPr>
          <p:spPr>
            <a:xfrm>
              <a:off x="3344451" y="4635352"/>
              <a:ext cx="856391" cy="792291"/>
            </a:xfrm>
            <a:prstGeom prst="cube">
              <a:avLst>
                <a:gd name="adj" fmla="val 13133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83698DC6-0E54-2E88-3FE8-FF7CA28C19F2}"/>
                </a:ext>
              </a:extLst>
            </p:cNvPr>
            <p:cNvSpPr/>
            <p:nvPr/>
          </p:nvSpPr>
          <p:spPr>
            <a:xfrm>
              <a:off x="870858" y="4360799"/>
              <a:ext cx="1481560" cy="1462990"/>
            </a:xfrm>
            <a:prstGeom prst="cube">
              <a:avLst>
                <a:gd name="adj" fmla="val 890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5BE5A6D-1179-2312-8C1F-6E1B4AFCB430}"/>
                </a:ext>
              </a:extLst>
            </p:cNvPr>
            <p:cNvCxnSpPr/>
            <p:nvPr/>
          </p:nvCxnSpPr>
          <p:spPr>
            <a:xfrm>
              <a:off x="2614629" y="5013262"/>
              <a:ext cx="4873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18A6BE-6823-FFEF-4005-864CC1BD1F95}"/>
                </a:ext>
              </a:extLst>
            </p:cNvPr>
            <p:cNvSpPr txBox="1"/>
            <p:nvPr/>
          </p:nvSpPr>
          <p:spPr>
            <a:xfrm>
              <a:off x="624635" y="5914663"/>
              <a:ext cx="18635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/>
                <a:t>7 x 7 x C</a:t>
              </a:r>
              <a:endParaRPr kumimoji="1" lang="ko-Kore-KR" altLang="en-US" sz="1400" dirty="0"/>
            </a:p>
          </p:txBody>
        </p:sp>
        <p:sp>
          <p:nvSpPr>
            <p:cNvPr id="13" name="정육면체 12">
              <a:extLst>
                <a:ext uri="{FF2B5EF4-FFF2-40B4-BE49-F238E27FC236}">
                  <a16:creationId xmlns:a16="http://schemas.microsoft.com/office/drawing/2014/main" id="{31146AEE-2251-4DA5-9A5C-0D3AF4E54013}"/>
                </a:ext>
              </a:extLst>
            </p:cNvPr>
            <p:cNvSpPr/>
            <p:nvPr/>
          </p:nvSpPr>
          <p:spPr>
            <a:xfrm>
              <a:off x="870858" y="4400760"/>
              <a:ext cx="1000492" cy="956355"/>
            </a:xfrm>
            <a:prstGeom prst="cube">
              <a:avLst>
                <a:gd name="adj" fmla="val 10183"/>
              </a:avLst>
            </a:prstGeom>
            <a:solidFill>
              <a:srgbClr val="C00000">
                <a:alpha val="1925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8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AE9220-C909-7A55-13F7-93153C20CFF1}"/>
                </a:ext>
              </a:extLst>
            </p:cNvPr>
            <p:cNvSpPr/>
            <p:nvPr/>
          </p:nvSpPr>
          <p:spPr>
            <a:xfrm>
              <a:off x="1632486" y="3948903"/>
              <a:ext cx="1526380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400" dirty="0"/>
                <a:t>5 x 5 x C ; S = 1</a:t>
              </a:r>
              <a:endParaRPr kumimoji="1" lang="ko-Kore-KR" altLang="en-US" sz="1400" dirty="0"/>
            </a:p>
          </p:txBody>
        </p:sp>
        <p:cxnSp>
          <p:nvCxnSpPr>
            <p:cNvPr id="15" name="구부러진 연결선[U] 14">
              <a:extLst>
                <a:ext uri="{FF2B5EF4-FFF2-40B4-BE49-F238E27FC236}">
                  <a16:creationId xmlns:a16="http://schemas.microsoft.com/office/drawing/2014/main" id="{661D9832-BDF0-1BDF-D3B4-5EE16154497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38335" y="4202521"/>
              <a:ext cx="689093" cy="552489"/>
            </a:xfrm>
            <a:prstGeom prst="curvedConnector3">
              <a:avLst>
                <a:gd name="adj1" fmla="val 9825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576681-FBCA-3E6D-88D7-B6B58507FD22}"/>
                </a:ext>
              </a:extLst>
            </p:cNvPr>
            <p:cNvSpPr txBox="1"/>
            <p:nvPr/>
          </p:nvSpPr>
          <p:spPr>
            <a:xfrm>
              <a:off x="2840884" y="5924581"/>
              <a:ext cx="18635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/>
                <a:t>3 x 3 x C</a:t>
              </a:r>
              <a:endParaRPr kumimoji="1" lang="ko-Kore-KR" altLang="en-US" sz="14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07B57F7-E59D-A35C-6EA4-5D07977D966E}"/>
              </a:ext>
            </a:extLst>
          </p:cNvPr>
          <p:cNvGrpSpPr/>
          <p:nvPr/>
        </p:nvGrpSpPr>
        <p:grpSpPr>
          <a:xfrm>
            <a:off x="5842973" y="3797915"/>
            <a:ext cx="6009053" cy="2273537"/>
            <a:chOff x="6144892" y="3771542"/>
            <a:chExt cx="6009053" cy="2273537"/>
          </a:xfrm>
        </p:grpSpPr>
        <p:sp>
          <p:nvSpPr>
            <p:cNvPr id="39" name="정육면체 38">
              <a:extLst>
                <a:ext uri="{FF2B5EF4-FFF2-40B4-BE49-F238E27FC236}">
                  <a16:creationId xmlns:a16="http://schemas.microsoft.com/office/drawing/2014/main" id="{8E2EA6DA-A155-D831-9D27-7A170B79FC30}"/>
                </a:ext>
              </a:extLst>
            </p:cNvPr>
            <p:cNvSpPr/>
            <p:nvPr/>
          </p:nvSpPr>
          <p:spPr>
            <a:xfrm>
              <a:off x="10865462" y="4465030"/>
              <a:ext cx="856391" cy="792291"/>
            </a:xfrm>
            <a:prstGeom prst="cube">
              <a:avLst>
                <a:gd name="adj" fmla="val 13133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정육면체 39">
              <a:extLst>
                <a:ext uri="{FF2B5EF4-FFF2-40B4-BE49-F238E27FC236}">
                  <a16:creationId xmlns:a16="http://schemas.microsoft.com/office/drawing/2014/main" id="{F13CEE4C-FC56-8EF3-9650-2BFC88737E1B}"/>
                </a:ext>
              </a:extLst>
            </p:cNvPr>
            <p:cNvSpPr/>
            <p:nvPr/>
          </p:nvSpPr>
          <p:spPr>
            <a:xfrm>
              <a:off x="6391115" y="4183438"/>
              <a:ext cx="1481560" cy="1462990"/>
            </a:xfrm>
            <a:prstGeom prst="cube">
              <a:avLst>
                <a:gd name="adj" fmla="val 890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6E56D3E-D291-9199-E6C4-944AF19AF8E0}"/>
                </a:ext>
              </a:extLst>
            </p:cNvPr>
            <p:cNvCxnSpPr/>
            <p:nvPr/>
          </p:nvCxnSpPr>
          <p:spPr>
            <a:xfrm>
              <a:off x="10135640" y="4842940"/>
              <a:ext cx="4873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3E5DA8D-8D76-5587-98A1-93F32AC79D63}"/>
                </a:ext>
              </a:extLst>
            </p:cNvPr>
            <p:cNvSpPr txBox="1"/>
            <p:nvPr/>
          </p:nvSpPr>
          <p:spPr>
            <a:xfrm>
              <a:off x="6144892" y="5737302"/>
              <a:ext cx="18635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/>
                <a:t>7 x 7 x C</a:t>
              </a:r>
              <a:endParaRPr kumimoji="1" lang="ko-Kore-KR" altLang="en-US" sz="1400" dirty="0"/>
            </a:p>
          </p:txBody>
        </p:sp>
        <p:sp>
          <p:nvSpPr>
            <p:cNvPr id="43" name="정육면체 42">
              <a:extLst>
                <a:ext uri="{FF2B5EF4-FFF2-40B4-BE49-F238E27FC236}">
                  <a16:creationId xmlns:a16="http://schemas.microsoft.com/office/drawing/2014/main" id="{14EEBD4D-2632-3FC2-1775-90CCC0EE75F8}"/>
                </a:ext>
              </a:extLst>
            </p:cNvPr>
            <p:cNvSpPr/>
            <p:nvPr/>
          </p:nvSpPr>
          <p:spPr>
            <a:xfrm>
              <a:off x="6391115" y="4251110"/>
              <a:ext cx="613856" cy="591830"/>
            </a:xfrm>
            <a:prstGeom prst="cube">
              <a:avLst>
                <a:gd name="adj" fmla="val 10183"/>
              </a:avLst>
            </a:prstGeom>
            <a:solidFill>
              <a:srgbClr val="C00000">
                <a:alpha val="1925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800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07170B5-B87A-0503-63B2-0EFD22A63E3B}"/>
                </a:ext>
              </a:extLst>
            </p:cNvPr>
            <p:cNvSpPr/>
            <p:nvPr/>
          </p:nvSpPr>
          <p:spPr>
            <a:xfrm>
              <a:off x="7152745" y="3771542"/>
              <a:ext cx="1526380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400" dirty="0"/>
                <a:t>3 x 3 x C ; S = 1</a:t>
              </a:r>
              <a:endParaRPr kumimoji="1" lang="ko-Kore-KR" altLang="en-US" sz="1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AC7462E-F0CE-6AB2-BCC2-DF0E44298E93}"/>
                </a:ext>
              </a:extLst>
            </p:cNvPr>
            <p:cNvSpPr txBox="1"/>
            <p:nvPr/>
          </p:nvSpPr>
          <p:spPr>
            <a:xfrm>
              <a:off x="10290421" y="5737302"/>
              <a:ext cx="18635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/>
                <a:t>3 x 3 x C</a:t>
              </a:r>
              <a:endParaRPr kumimoji="1" lang="ko-Kore-KR" altLang="en-US" sz="1400" dirty="0"/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9C1CD8DA-34F3-511D-9055-EDEC4804D8F2}"/>
                </a:ext>
              </a:extLst>
            </p:cNvPr>
            <p:cNvCxnSpPr/>
            <p:nvPr/>
          </p:nvCxnSpPr>
          <p:spPr>
            <a:xfrm>
              <a:off x="8099564" y="4879410"/>
              <a:ext cx="4873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정육면체 47">
              <a:extLst>
                <a:ext uri="{FF2B5EF4-FFF2-40B4-BE49-F238E27FC236}">
                  <a16:creationId xmlns:a16="http://schemas.microsoft.com/office/drawing/2014/main" id="{2FFD470F-1957-F329-235F-8A35194A41B7}"/>
                </a:ext>
              </a:extLst>
            </p:cNvPr>
            <p:cNvSpPr/>
            <p:nvPr/>
          </p:nvSpPr>
          <p:spPr>
            <a:xfrm>
              <a:off x="8858284" y="4443496"/>
              <a:ext cx="1034920" cy="1046913"/>
            </a:xfrm>
            <a:prstGeom prst="cube">
              <a:avLst>
                <a:gd name="adj" fmla="val 6504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정육면체 48">
              <a:extLst>
                <a:ext uri="{FF2B5EF4-FFF2-40B4-BE49-F238E27FC236}">
                  <a16:creationId xmlns:a16="http://schemas.microsoft.com/office/drawing/2014/main" id="{BF1A2CBB-D5FF-FA1E-AF0A-F1F6532F451B}"/>
                </a:ext>
              </a:extLst>
            </p:cNvPr>
            <p:cNvSpPr/>
            <p:nvPr/>
          </p:nvSpPr>
          <p:spPr>
            <a:xfrm>
              <a:off x="8858284" y="4460475"/>
              <a:ext cx="613856" cy="591830"/>
            </a:xfrm>
            <a:prstGeom prst="cube">
              <a:avLst>
                <a:gd name="adj" fmla="val 10183"/>
              </a:avLst>
            </a:prstGeom>
            <a:solidFill>
              <a:srgbClr val="C00000">
                <a:alpha val="1925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800" dirty="0"/>
            </a:p>
          </p:txBody>
        </p:sp>
        <p:cxnSp>
          <p:nvCxnSpPr>
            <p:cNvPr id="45" name="구부러진 연결선[U] 44">
              <a:extLst>
                <a:ext uri="{FF2B5EF4-FFF2-40B4-BE49-F238E27FC236}">
                  <a16:creationId xmlns:a16="http://schemas.microsoft.com/office/drawing/2014/main" id="{C491B80C-0FB1-3836-0B27-73B6C990742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73670" y="4165856"/>
              <a:ext cx="689093" cy="552489"/>
            </a:xfrm>
            <a:prstGeom prst="curvedConnector3">
              <a:avLst>
                <a:gd name="adj1" fmla="val 9825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구부러진 연결선[U] 49">
              <a:extLst>
                <a:ext uri="{FF2B5EF4-FFF2-40B4-BE49-F238E27FC236}">
                  <a16:creationId xmlns:a16="http://schemas.microsoft.com/office/drawing/2014/main" id="{ED363125-86F3-FAC8-6D46-32FB19395FC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531954" y="3994901"/>
              <a:ext cx="689093" cy="552489"/>
            </a:xfrm>
            <a:prstGeom prst="curvedConnector3">
              <a:avLst>
                <a:gd name="adj1" fmla="val 9825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61F6DB8-9FE8-9372-2B4F-D272366DB7A5}"/>
                </a:ext>
              </a:extLst>
            </p:cNvPr>
            <p:cNvSpPr/>
            <p:nvPr/>
          </p:nvSpPr>
          <p:spPr>
            <a:xfrm>
              <a:off x="9694461" y="3908784"/>
              <a:ext cx="1526380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400" dirty="0"/>
                <a:t>3 x 3 x C ; S = 1</a:t>
              </a:r>
              <a:endParaRPr kumimoji="1" lang="ko-Kore-KR" altLang="en-US" sz="14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67FC17-662A-A976-76D2-06AB4B7F1757}"/>
                </a:ext>
              </a:extLst>
            </p:cNvPr>
            <p:cNvSpPr txBox="1"/>
            <p:nvPr/>
          </p:nvSpPr>
          <p:spPr>
            <a:xfrm>
              <a:off x="8486454" y="5737302"/>
              <a:ext cx="18635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/>
                <a:t>5 x 5 x C</a:t>
              </a:r>
              <a:endParaRPr kumimoji="1" lang="ko-Kore-KR" altLang="en-US" sz="140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1226906-8D2A-F652-1F0F-9154CD253C44}"/>
              </a:ext>
            </a:extLst>
          </p:cNvPr>
          <p:cNvSpPr txBox="1"/>
          <p:nvPr/>
        </p:nvSpPr>
        <p:spPr>
          <a:xfrm>
            <a:off x="3098923" y="6205396"/>
            <a:ext cx="6594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/>
              <a:t>#</a:t>
            </a:r>
            <a:r>
              <a:rPr kumimoji="1" lang="ko-KR" altLang="en-US" sz="1600" dirty="0"/>
              <a:t> </a:t>
            </a:r>
            <a:r>
              <a:rPr kumimoji="1" lang="en-US" altLang="ko-Kore-KR" sz="1600" dirty="0"/>
              <a:t>Params = 25 x c x c</a:t>
            </a:r>
            <a:r>
              <a:rPr kumimoji="1" lang="ko-KR" altLang="en-US" sz="1600" dirty="0"/>
              <a:t> </a:t>
            </a:r>
            <a:r>
              <a:rPr kumimoji="1" lang="en-US" altLang="ko-Kore-KR" sz="1600" dirty="0">
                <a:solidFill>
                  <a:srgbClr val="C00000"/>
                </a:solidFill>
              </a:rPr>
              <a:t>&gt;&gt;&gt;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#</a:t>
            </a:r>
            <a:r>
              <a:rPr kumimoji="1" lang="ko-KR" altLang="en-US" sz="1600" dirty="0"/>
              <a:t> </a:t>
            </a:r>
            <a:r>
              <a:rPr kumimoji="1" lang="en-US" altLang="ko-Kore-KR" sz="1600" dirty="0"/>
              <a:t>Params = 9 x c x c + 9 x c x c 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5428499"/>
      </p:ext>
    </p:extLst>
  </p:cSld>
  <p:clrMapOvr>
    <a:masterClrMapping/>
  </p:clrMapOvr>
  <p:transition spd="slow">
    <p:strips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14600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VGGNet</a:t>
            </a:r>
            <a:endParaRPr lang="en-US" altLang="ko-KR" sz="2800" b="1" dirty="0">
              <a:solidFill>
                <a:srgbClr val="333F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D820F-5C32-1B99-DE06-B9D0DC5939EB}"/>
              </a:ext>
            </a:extLst>
          </p:cNvPr>
          <p:cNvSpPr txBox="1"/>
          <p:nvPr/>
        </p:nvSpPr>
        <p:spPr>
          <a:xfrm>
            <a:off x="929948" y="1721481"/>
            <a:ext cx="1059662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/>
              <a:t>pre-initialization</a:t>
            </a:r>
          </a:p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/>
              <a:t>data augmentation</a:t>
            </a:r>
            <a:endParaRPr lang="en" altLang="ko-Kore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14350" indent="-514350" algn="just" latinLnBrk="0">
              <a:spcAft>
                <a:spcPts val="1200"/>
              </a:spcAft>
              <a:buFont typeface="+mj-lt"/>
              <a:buAutoNum type="romanUcPeriod"/>
            </a:pPr>
            <a:r>
              <a:rPr lang="en" altLang="ko-Kore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Randomly flip cropped images horizontally</a:t>
            </a:r>
          </a:p>
          <a:p>
            <a:pPr marL="514350" indent="-514350" algn="just" latinLnBrk="0">
              <a:spcAft>
                <a:spcPts val="1200"/>
              </a:spcAft>
              <a:buFont typeface="+mj-lt"/>
              <a:buAutoNum type="romanUcPeriod"/>
            </a:pPr>
            <a:r>
              <a:rPr lang="en" altLang="ko-Kore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To change the RGB value randomly</a:t>
            </a:r>
          </a:p>
          <a:p>
            <a:pPr marL="514350" indent="-514350" algn="just" latinLnBrk="0">
              <a:spcAft>
                <a:spcPts val="1200"/>
              </a:spcAft>
              <a:buFont typeface="+mj-lt"/>
              <a:buAutoNum type="romanUcPeriod"/>
            </a:pPr>
            <a:r>
              <a:rPr lang="en" altLang="ko-Kore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image rescaling</a:t>
            </a:r>
            <a:endParaRPr lang="en" altLang="ko-Kore-KR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E02F80-DFBC-2456-6717-A2CAAD6B1B6A}"/>
              </a:ext>
            </a:extLst>
          </p:cNvPr>
          <p:cNvSpPr txBox="1"/>
          <p:nvPr/>
        </p:nvSpPr>
        <p:spPr>
          <a:xfrm>
            <a:off x="636202" y="1061869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ore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Training</a:t>
            </a:r>
            <a:r>
              <a:rPr lang="en" altLang="ko-Kore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5E09DD-D102-0D6B-DE58-AF982A5EC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42" y="3889198"/>
            <a:ext cx="4249305" cy="2677268"/>
          </a:xfrm>
          <a:prstGeom prst="rect">
            <a:avLst/>
          </a:prstGeom>
        </p:spPr>
      </p:pic>
      <p:pic>
        <p:nvPicPr>
          <p:cNvPr id="11" name="그림 10" descr="포유류, 실외, 다른, 응시하는이(가) 표시된 사진&#10;&#10;자동 생성된 설명">
            <a:extLst>
              <a:ext uri="{FF2B5EF4-FFF2-40B4-BE49-F238E27FC236}">
                <a16:creationId xmlns:a16="http://schemas.microsoft.com/office/drawing/2014/main" id="{7D235400-6A90-93BD-D47B-6170AD4B2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439" y="4050727"/>
            <a:ext cx="4249305" cy="243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76459"/>
      </p:ext>
    </p:extLst>
  </p:cSld>
  <p:clrMapOvr>
    <a:masterClrMapping/>
  </p:clrMapOvr>
  <p:transition spd="slow">
    <p:strips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14600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VGGNet</a:t>
            </a:r>
            <a:endParaRPr lang="en-US" altLang="ko-KR" sz="2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A2DEDA-FDFA-8440-AD2A-1264A1E97F42}"/>
              </a:ext>
            </a:extLst>
          </p:cNvPr>
          <p:cNvSpPr txBox="1"/>
          <p:nvPr/>
        </p:nvSpPr>
        <p:spPr>
          <a:xfrm>
            <a:off x="648081" y="1144140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R" sz="2400" b="1" dirty="0" err="1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VGGNet</a:t>
            </a:r>
            <a:r>
              <a:rPr lang="en-US" altLang="ko-KR" sz="24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" altLang="ko-Kore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Architecture</a:t>
            </a:r>
            <a:endParaRPr lang="en-US" altLang="ko-KR" sz="2400" b="1" dirty="0">
              <a:solidFill>
                <a:srgbClr val="333F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E90371-ECE6-5231-C370-300777022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517" y="3207184"/>
            <a:ext cx="7532627" cy="32817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09C0D7-1A27-9D00-F0E2-77001AB652B0}"/>
              </a:ext>
            </a:extLst>
          </p:cNvPr>
          <p:cNvSpPr txBox="1"/>
          <p:nvPr/>
        </p:nvSpPr>
        <p:spPr>
          <a:xfrm>
            <a:off x="624635" y="1605805"/>
            <a:ext cx="11308392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structure of the </a:t>
            </a:r>
            <a:r>
              <a:rPr lang="en" altLang="ko-Kore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VGGNet</a:t>
            </a: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consists of  [Conv(C1) - Conv(C2) - </a:t>
            </a:r>
            <a:r>
              <a:rPr lang="en" altLang="ko-Kore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MaxPool</a:t>
            </a: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(M3) - Conv(C4) - Conv(C5) - </a:t>
            </a:r>
            <a:r>
              <a:rPr lang="en" altLang="ko-Kore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MaxPool</a:t>
            </a: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(M6) - Conv(C7) - Conv(C8) - Conv(C9) -  </a:t>
            </a:r>
            <a:r>
              <a:rPr lang="en" altLang="ko-Kore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MaxPool</a:t>
            </a: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(M10) - Conv(C11) - Conv(C12) - Conv(C13) - </a:t>
            </a:r>
            <a:r>
              <a:rPr lang="en" altLang="ko-Kore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MaxPool</a:t>
            </a: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(M14) - FC – FC - FC]</a:t>
            </a:r>
          </a:p>
        </p:txBody>
      </p:sp>
    </p:spTree>
    <p:extLst>
      <p:ext uri="{BB962C8B-B14F-4D97-AF65-F5344CB8AC3E}">
        <p14:creationId xmlns:p14="http://schemas.microsoft.com/office/powerpoint/2010/main" val="1512697746"/>
      </p:ext>
    </p:extLst>
  </p:cSld>
  <p:clrMapOvr>
    <a:masterClrMapping/>
  </p:clrMapOvr>
  <p:transition spd="slow">
    <p:strips dir="r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19784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GoogLeNet</a:t>
            </a:r>
            <a:endParaRPr lang="en-US" altLang="ko-KR" sz="2800" b="1" dirty="0">
              <a:solidFill>
                <a:srgbClr val="333F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E02F80-DFBC-2456-6717-A2CAAD6B1B6A}"/>
              </a:ext>
            </a:extLst>
          </p:cNvPr>
          <p:cNvSpPr txBox="1"/>
          <p:nvPr/>
        </p:nvSpPr>
        <p:spPr>
          <a:xfrm>
            <a:off x="636202" y="1061869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" altLang="ko-Kore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What is the </a:t>
            </a:r>
            <a:r>
              <a:rPr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 x 1</a:t>
            </a:r>
            <a:r>
              <a:rPr lang="en" altLang="ko-Kore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678E62-91D2-4A9A-14D3-541DE7F6AFF8}"/>
              </a:ext>
            </a:extLst>
          </p:cNvPr>
          <p:cNvSpPr/>
          <p:nvPr/>
        </p:nvSpPr>
        <p:spPr>
          <a:xfrm>
            <a:off x="870858" y="1520104"/>
            <a:ext cx="10859803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20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Reduced computation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20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Dimension reduction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20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an increase in nonlinearity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20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Overfitting prevention</a:t>
            </a:r>
            <a:endParaRPr lang="ko-Kore-KR" altLang="en-US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22B772C-2A9E-0C22-BB8D-A816683861A3}"/>
              </a:ext>
            </a:extLst>
          </p:cNvPr>
          <p:cNvGrpSpPr/>
          <p:nvPr/>
        </p:nvGrpSpPr>
        <p:grpSpPr>
          <a:xfrm>
            <a:off x="624635" y="3533978"/>
            <a:ext cx="4412133" cy="2425217"/>
            <a:chOff x="624635" y="3797223"/>
            <a:chExt cx="4412133" cy="2425217"/>
          </a:xfrm>
        </p:grpSpPr>
        <p:sp>
          <p:nvSpPr>
            <p:cNvPr id="6" name="정육면체 5">
              <a:extLst>
                <a:ext uri="{FF2B5EF4-FFF2-40B4-BE49-F238E27FC236}">
                  <a16:creationId xmlns:a16="http://schemas.microsoft.com/office/drawing/2014/main" id="{D639B9DF-FBFD-A34F-E290-3EC985CDE72D}"/>
                </a:ext>
              </a:extLst>
            </p:cNvPr>
            <p:cNvSpPr/>
            <p:nvPr/>
          </p:nvSpPr>
          <p:spPr>
            <a:xfrm>
              <a:off x="3364226" y="4360799"/>
              <a:ext cx="1481560" cy="1462990"/>
            </a:xfrm>
            <a:prstGeom prst="cube">
              <a:avLst>
                <a:gd name="adj" fmla="val 13133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정육면체 6">
              <a:extLst>
                <a:ext uri="{FF2B5EF4-FFF2-40B4-BE49-F238E27FC236}">
                  <a16:creationId xmlns:a16="http://schemas.microsoft.com/office/drawing/2014/main" id="{10AA57DE-C5D4-179D-BF0A-632B085B0363}"/>
                </a:ext>
              </a:extLst>
            </p:cNvPr>
            <p:cNvSpPr/>
            <p:nvPr/>
          </p:nvSpPr>
          <p:spPr>
            <a:xfrm>
              <a:off x="870858" y="4360799"/>
              <a:ext cx="1481560" cy="1462990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F3B89E9-AA39-F7E9-FD9B-7A92099A7D13}"/>
                </a:ext>
              </a:extLst>
            </p:cNvPr>
            <p:cNvCxnSpPr/>
            <p:nvPr/>
          </p:nvCxnSpPr>
          <p:spPr>
            <a:xfrm>
              <a:off x="2614629" y="5013262"/>
              <a:ext cx="4873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E03B7-42BD-D752-88BE-A82B8A44BDC3}"/>
                </a:ext>
              </a:extLst>
            </p:cNvPr>
            <p:cNvSpPr txBox="1"/>
            <p:nvPr/>
          </p:nvSpPr>
          <p:spPr>
            <a:xfrm>
              <a:off x="624635" y="5914663"/>
              <a:ext cx="18635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/>
                <a:t>28 x 28 x 128</a:t>
              </a:r>
              <a:endParaRPr kumimoji="1" lang="ko-Kore-KR" altLang="en-US" sz="1400" dirty="0"/>
            </a:p>
          </p:txBody>
        </p:sp>
        <p:sp>
          <p:nvSpPr>
            <p:cNvPr id="11" name="정육면체 10">
              <a:extLst>
                <a:ext uri="{FF2B5EF4-FFF2-40B4-BE49-F238E27FC236}">
                  <a16:creationId xmlns:a16="http://schemas.microsoft.com/office/drawing/2014/main" id="{E786BD30-E15D-E059-A367-D03179842F23}"/>
                </a:ext>
              </a:extLst>
            </p:cNvPr>
            <p:cNvSpPr/>
            <p:nvPr/>
          </p:nvSpPr>
          <p:spPr>
            <a:xfrm>
              <a:off x="870858" y="4553165"/>
              <a:ext cx="802660" cy="748044"/>
            </a:xfrm>
            <a:prstGeom prst="cube">
              <a:avLst/>
            </a:prstGeom>
            <a:solidFill>
              <a:srgbClr val="C00000">
                <a:alpha val="1925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8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4035435-A34A-D7D1-C3E4-C13550872B94}"/>
                </a:ext>
              </a:extLst>
            </p:cNvPr>
            <p:cNvSpPr/>
            <p:nvPr/>
          </p:nvSpPr>
          <p:spPr>
            <a:xfrm>
              <a:off x="1871284" y="3797223"/>
              <a:ext cx="998991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400" dirty="0"/>
                <a:t>5 x 5 x 64</a:t>
              </a:r>
              <a:endParaRPr kumimoji="1" lang="ko-Kore-KR" altLang="en-US" sz="1400" dirty="0"/>
            </a:p>
          </p:txBody>
        </p:sp>
        <p:cxnSp>
          <p:nvCxnSpPr>
            <p:cNvPr id="14" name="구부러진 연결선[U] 13">
              <a:extLst>
                <a:ext uri="{FF2B5EF4-FFF2-40B4-BE49-F238E27FC236}">
                  <a16:creationId xmlns:a16="http://schemas.microsoft.com/office/drawing/2014/main" id="{96EBED89-38A7-9065-F0EA-071189F9491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28243" y="4031886"/>
              <a:ext cx="686104" cy="56695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028D46-5C3F-C9BF-8E4D-DDBB52BA9AD8}"/>
                </a:ext>
              </a:extLst>
            </p:cNvPr>
            <p:cNvSpPr txBox="1"/>
            <p:nvPr/>
          </p:nvSpPr>
          <p:spPr>
            <a:xfrm>
              <a:off x="3173244" y="5914663"/>
              <a:ext cx="18635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/>
                <a:t>28 x 28 x 64</a:t>
              </a:r>
              <a:endParaRPr kumimoji="1" lang="ko-Kore-KR" altLang="en-US" sz="14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B1F4F53-637D-4083-5D0A-A3607C06102F}"/>
              </a:ext>
            </a:extLst>
          </p:cNvPr>
          <p:cNvGrpSpPr/>
          <p:nvPr/>
        </p:nvGrpSpPr>
        <p:grpSpPr>
          <a:xfrm>
            <a:off x="5402891" y="3309984"/>
            <a:ext cx="6819129" cy="2667447"/>
            <a:chOff x="5291148" y="3542730"/>
            <a:chExt cx="6819129" cy="2667447"/>
          </a:xfrm>
        </p:grpSpPr>
        <p:sp>
          <p:nvSpPr>
            <p:cNvPr id="18" name="정육면체 17">
              <a:extLst>
                <a:ext uri="{FF2B5EF4-FFF2-40B4-BE49-F238E27FC236}">
                  <a16:creationId xmlns:a16="http://schemas.microsoft.com/office/drawing/2014/main" id="{B9EEFDCF-B266-8E3A-7B8A-800B7FBC6F93}"/>
                </a:ext>
              </a:extLst>
            </p:cNvPr>
            <p:cNvSpPr/>
            <p:nvPr/>
          </p:nvSpPr>
          <p:spPr>
            <a:xfrm>
              <a:off x="8030739" y="4336520"/>
              <a:ext cx="1481560" cy="1462990"/>
            </a:xfrm>
            <a:prstGeom prst="cube">
              <a:avLst>
                <a:gd name="adj" fmla="val 6504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928FBB58-4C63-D511-CAAA-686A69798DBA}"/>
                </a:ext>
              </a:extLst>
            </p:cNvPr>
            <p:cNvSpPr/>
            <p:nvPr/>
          </p:nvSpPr>
          <p:spPr>
            <a:xfrm>
              <a:off x="5537371" y="4336520"/>
              <a:ext cx="1481560" cy="1462990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E3FA2250-DA3D-2E15-E9F6-79ED02B151D4}"/>
                </a:ext>
              </a:extLst>
            </p:cNvPr>
            <p:cNvCxnSpPr/>
            <p:nvPr/>
          </p:nvCxnSpPr>
          <p:spPr>
            <a:xfrm>
              <a:off x="7281142" y="4988983"/>
              <a:ext cx="4873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EE829E-BDED-BEBD-D7B3-EE70861D33D4}"/>
                </a:ext>
              </a:extLst>
            </p:cNvPr>
            <p:cNvSpPr txBox="1"/>
            <p:nvPr/>
          </p:nvSpPr>
          <p:spPr>
            <a:xfrm>
              <a:off x="5291148" y="5890384"/>
              <a:ext cx="18635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28 x 28 x 128</a:t>
              </a:r>
              <a:endParaRPr kumimoji="1" lang="ko-Kore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2" name="정육면체 21">
              <a:extLst>
                <a:ext uri="{FF2B5EF4-FFF2-40B4-BE49-F238E27FC236}">
                  <a16:creationId xmlns:a16="http://schemas.microsoft.com/office/drawing/2014/main" id="{B4C94AA6-A639-A75A-D8CF-B6C7595A2AE0}"/>
                </a:ext>
              </a:extLst>
            </p:cNvPr>
            <p:cNvSpPr/>
            <p:nvPr/>
          </p:nvSpPr>
          <p:spPr>
            <a:xfrm>
              <a:off x="5537371" y="4584306"/>
              <a:ext cx="445324" cy="460097"/>
            </a:xfrm>
            <a:prstGeom prst="cube">
              <a:avLst/>
            </a:prstGeom>
            <a:solidFill>
              <a:srgbClr val="C00000">
                <a:alpha val="1925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8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BCC14E1-B8DA-E24C-BA6A-A9B2F1E2BC67}"/>
                </a:ext>
              </a:extLst>
            </p:cNvPr>
            <p:cNvSpPr/>
            <p:nvPr/>
          </p:nvSpPr>
          <p:spPr>
            <a:xfrm>
              <a:off x="6444004" y="3744958"/>
              <a:ext cx="998991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1 x 1 x 32</a:t>
              </a:r>
              <a:endParaRPr kumimoji="1" lang="ko-Kore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cxnSp>
          <p:nvCxnSpPr>
            <p:cNvPr id="26" name="구부러진 연결선[U] 25">
              <a:extLst>
                <a:ext uri="{FF2B5EF4-FFF2-40B4-BE49-F238E27FC236}">
                  <a16:creationId xmlns:a16="http://schemas.microsoft.com/office/drawing/2014/main" id="{9110B92E-8985-3667-788B-D2EFDE95C1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700457" y="4017186"/>
              <a:ext cx="686104" cy="56695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11C925-DB31-39B1-38F3-F9617B509737}"/>
                </a:ext>
              </a:extLst>
            </p:cNvPr>
            <p:cNvSpPr txBox="1"/>
            <p:nvPr/>
          </p:nvSpPr>
          <p:spPr>
            <a:xfrm>
              <a:off x="7839757" y="5890384"/>
              <a:ext cx="18635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28 x 28 x 32</a:t>
              </a:r>
              <a:endParaRPr kumimoji="1" lang="ko-Kore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B26DC3B-6880-A57A-6B02-AC29CF8F9829}"/>
                </a:ext>
              </a:extLst>
            </p:cNvPr>
            <p:cNvCxnSpPr/>
            <p:nvPr/>
          </p:nvCxnSpPr>
          <p:spPr>
            <a:xfrm>
              <a:off x="9688138" y="5000999"/>
              <a:ext cx="4873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CBA1C1-9E5C-4EE7-8B18-2A78431D8C13}"/>
                </a:ext>
              </a:extLst>
            </p:cNvPr>
            <p:cNvSpPr txBox="1"/>
            <p:nvPr/>
          </p:nvSpPr>
          <p:spPr>
            <a:xfrm>
              <a:off x="10246753" y="5902400"/>
              <a:ext cx="18635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28 x 28 x 64</a:t>
              </a:r>
              <a:endParaRPr kumimoji="1" lang="ko-Kore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038448C3-B8F8-467D-95BB-78BF2C3DA002}"/>
                </a:ext>
              </a:extLst>
            </p:cNvPr>
            <p:cNvSpPr/>
            <p:nvPr/>
          </p:nvSpPr>
          <p:spPr>
            <a:xfrm>
              <a:off x="10437735" y="4315362"/>
              <a:ext cx="1481560" cy="1462990"/>
            </a:xfrm>
            <a:prstGeom prst="cube">
              <a:avLst>
                <a:gd name="adj" fmla="val 13133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정육면체 31">
              <a:extLst>
                <a:ext uri="{FF2B5EF4-FFF2-40B4-BE49-F238E27FC236}">
                  <a16:creationId xmlns:a16="http://schemas.microsoft.com/office/drawing/2014/main" id="{115DCA18-6EFE-CC01-C3BE-A3BA3A5FB98E}"/>
                </a:ext>
              </a:extLst>
            </p:cNvPr>
            <p:cNvSpPr/>
            <p:nvPr/>
          </p:nvSpPr>
          <p:spPr>
            <a:xfrm>
              <a:off x="8035532" y="4372511"/>
              <a:ext cx="802660" cy="748044"/>
            </a:xfrm>
            <a:prstGeom prst="cube">
              <a:avLst>
                <a:gd name="adj" fmla="val 8331"/>
              </a:avLst>
            </a:prstGeom>
            <a:solidFill>
              <a:srgbClr val="C00000">
                <a:alpha val="1925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8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FAB754F-F1CB-68E0-AB86-6547C1567199}"/>
                </a:ext>
              </a:extLst>
            </p:cNvPr>
            <p:cNvSpPr/>
            <p:nvPr/>
          </p:nvSpPr>
          <p:spPr>
            <a:xfrm>
              <a:off x="8961190" y="3542730"/>
              <a:ext cx="998991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sz="1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5</a:t>
              </a:r>
              <a:r>
                <a:rPr kumimoji="1" lang="en-US" altLang="ko-Kore-KR" sz="1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x </a:t>
              </a:r>
              <a:r>
                <a:rPr kumimoji="1" lang="en-US" altLang="ko-KR" sz="1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5</a:t>
              </a:r>
              <a:r>
                <a:rPr kumimoji="1" lang="en-US" altLang="ko-Kore-KR" sz="1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x </a:t>
              </a:r>
              <a:r>
                <a:rPr kumimoji="1" lang="en-US" altLang="ko-KR" sz="1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64</a:t>
              </a:r>
              <a:endParaRPr kumimoji="1" lang="ko-Kore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cxnSp>
          <p:nvCxnSpPr>
            <p:cNvPr id="34" name="구부러진 연결선[U] 33">
              <a:extLst>
                <a:ext uri="{FF2B5EF4-FFF2-40B4-BE49-F238E27FC236}">
                  <a16:creationId xmlns:a16="http://schemas.microsoft.com/office/drawing/2014/main" id="{C57621A2-CA1A-6B1F-95D6-493AFC62A40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205014" y="3765987"/>
              <a:ext cx="686104" cy="56695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C407C5B-C690-2A35-585B-F134E00FCDBE}"/>
              </a:ext>
            </a:extLst>
          </p:cNvPr>
          <p:cNvSpPr txBox="1"/>
          <p:nvPr/>
        </p:nvSpPr>
        <p:spPr>
          <a:xfrm>
            <a:off x="3551598" y="6119626"/>
            <a:ext cx="5207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/>
              <a:t>#</a:t>
            </a:r>
            <a:r>
              <a:rPr kumimoji="1" lang="ko-KR" altLang="en-US" sz="1600" dirty="0"/>
              <a:t> </a:t>
            </a:r>
            <a:r>
              <a:rPr kumimoji="1" lang="en-US" altLang="ko-Kore-KR" sz="1600" dirty="0"/>
              <a:t>Params = 4</a:t>
            </a:r>
            <a:r>
              <a:rPr kumimoji="1" lang="ko-KR" altLang="en-US" sz="1600" dirty="0"/>
              <a:t> </a:t>
            </a:r>
            <a:r>
              <a:rPr kumimoji="1" lang="en-US" altLang="ko-Kore-KR" sz="1600" dirty="0">
                <a:solidFill>
                  <a:srgbClr val="C00000"/>
                </a:solidFill>
              </a:rPr>
              <a:t>&gt;&gt;&gt;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#</a:t>
            </a:r>
            <a:r>
              <a:rPr kumimoji="1" lang="ko-KR" altLang="en-US" sz="1600" dirty="0"/>
              <a:t> </a:t>
            </a:r>
            <a:r>
              <a:rPr kumimoji="1" lang="en-US" altLang="ko-Kore-KR" sz="1600" dirty="0"/>
              <a:t>Params = </a:t>
            </a:r>
            <a:r>
              <a:rPr kumimoji="1" lang="en-US" altLang="ko-KR" sz="1600" dirty="0"/>
              <a:t>1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19560822"/>
      </p:ext>
    </p:extLst>
  </p:cSld>
  <p:clrMapOvr>
    <a:masterClrMapping/>
  </p:clrMapOvr>
  <p:transition spd="slow">
    <p:strips dir="r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19784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GoogLeNet</a:t>
            </a:r>
            <a:endParaRPr lang="en-US" altLang="ko-KR" sz="2800" b="1" dirty="0">
              <a:solidFill>
                <a:srgbClr val="333F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D820F-5C32-1B99-DE06-B9D0DC5939EB}"/>
              </a:ext>
            </a:extLst>
          </p:cNvPr>
          <p:cNvSpPr txBox="1"/>
          <p:nvPr/>
        </p:nvSpPr>
        <p:spPr>
          <a:xfrm>
            <a:off x="929948" y="1763045"/>
            <a:ext cx="105966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/>
              <a:t>Various filters</a:t>
            </a:r>
          </a:p>
          <a:p>
            <a:pPr marL="342900" indent="-342900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/>
              <a:t>Decrease the number of dimensions</a:t>
            </a:r>
          </a:p>
          <a:p>
            <a:pPr marL="342900" indent="-342900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/>
              <a:t>Deep</a:t>
            </a:r>
            <a:r>
              <a:rPr lang="ko-KR" altLang="en-US" sz="2000" dirty="0"/>
              <a:t> </a:t>
            </a:r>
            <a:r>
              <a:rPr lang="en" altLang="ko-Kore-KR" sz="2000" dirty="0"/>
              <a:t>network is possible</a:t>
            </a:r>
            <a:endParaRPr lang="en-US" altLang="ko-KR" sz="2000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E02F80-DFBC-2456-6717-A2CAAD6B1B6A}"/>
              </a:ext>
            </a:extLst>
          </p:cNvPr>
          <p:cNvSpPr txBox="1"/>
          <p:nvPr/>
        </p:nvSpPr>
        <p:spPr>
          <a:xfrm>
            <a:off x="636202" y="1061869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" altLang="ko-Kore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What is the Inception module?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C13120-25B0-F00F-7397-E5D57D669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429000"/>
            <a:ext cx="106426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36992"/>
      </p:ext>
    </p:extLst>
  </p:cSld>
  <p:clrMapOvr>
    <a:masterClrMapping/>
  </p:clrMapOvr>
  <p:transition spd="slow">
    <p:strips dir="r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19784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GoogLeNet</a:t>
            </a:r>
            <a:endParaRPr lang="en-US" altLang="ko-KR" sz="2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A2DEDA-FDFA-8440-AD2A-1264A1E97F42}"/>
              </a:ext>
            </a:extLst>
          </p:cNvPr>
          <p:cNvSpPr txBox="1"/>
          <p:nvPr/>
        </p:nvSpPr>
        <p:spPr>
          <a:xfrm>
            <a:off x="648081" y="1144140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R" sz="2400" b="1" dirty="0" err="1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GoogLeNet</a:t>
            </a:r>
            <a:r>
              <a:rPr lang="en-US" altLang="ko-KR" sz="24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" altLang="ko-Kore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Architecture</a:t>
            </a:r>
            <a:endParaRPr lang="en-US" altLang="ko-KR" sz="2400" b="1" dirty="0">
              <a:solidFill>
                <a:srgbClr val="333F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C339AC-A438-7C85-7610-0A76D8738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23756" y="-713055"/>
            <a:ext cx="2544489" cy="1082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387D55-0CC3-934D-F27F-6689CBE15DD0}"/>
              </a:ext>
            </a:extLst>
          </p:cNvPr>
          <p:cNvSpPr txBox="1"/>
          <p:nvPr/>
        </p:nvSpPr>
        <p:spPr>
          <a:xfrm>
            <a:off x="624635" y="1628592"/>
            <a:ext cx="11308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structure of the G</a:t>
            </a:r>
            <a:r>
              <a:rPr lang="en-US" altLang="ko-Kore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oogLe</a:t>
            </a: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Net consists of [Conv(C1) - </a:t>
            </a:r>
            <a:r>
              <a:rPr lang="en" altLang="ko-Kore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MaxPool</a:t>
            </a: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(M2)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Conv(C3) – Conv(C4) - </a:t>
            </a:r>
            <a:r>
              <a:rPr lang="en" altLang="ko-Kore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MaxPool</a:t>
            </a: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(M5)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 Inception(In6) x 2 - Inception(In7) x 2 - </a:t>
            </a:r>
            <a:r>
              <a:rPr lang="en" altLang="ko-Kore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MaxPool</a:t>
            </a: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(M8) - 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Inception(In9) x 2 - Inception(In10) x 2 - Inception(In11) x 2 - Inception(In12) x 2 - Inception(In13) x 2 - </a:t>
            </a:r>
            <a:r>
              <a:rPr lang="en" altLang="ko-Kore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MaxPool</a:t>
            </a: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(M14) -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Inception(In15) x 2 - Inception(In16) x 2 – </a:t>
            </a:r>
            <a:r>
              <a:rPr lang="en-US" altLang="ko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AvgPool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(A17) - FC </a:t>
            </a:r>
            <a:endParaRPr lang="en" altLang="ko-Kore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223714"/>
      </p:ext>
    </p:extLst>
  </p:cSld>
  <p:clrMapOvr>
    <a:masterClrMapping/>
  </p:clrMapOvr>
  <p:transition spd="slow">
    <p:strips dir="r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2B8543-11BE-4D3C-B2A7-952409F4BE20}"/>
              </a:ext>
            </a:extLst>
          </p:cNvPr>
          <p:cNvSpPr txBox="1">
            <a:spLocks/>
          </p:cNvSpPr>
          <p:nvPr/>
        </p:nvSpPr>
        <p:spPr>
          <a:xfrm>
            <a:off x="2595540" y="1569059"/>
            <a:ext cx="7000917" cy="954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</a:rPr>
              <a:t>Code</a:t>
            </a:r>
            <a:r>
              <a:rPr lang="ko-KR" altLang="en-US" sz="40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+mj-ea"/>
              </a:rPr>
              <a:t>Practice</a:t>
            </a:r>
            <a:endParaRPr lang="ko-KR" altLang="en-US" sz="4000" dirty="0">
              <a:solidFill>
                <a:schemeClr val="bg1"/>
              </a:solidFill>
              <a:latin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71C046-3631-4B7A-B645-8FF821353B97}"/>
              </a:ext>
            </a:extLst>
          </p:cNvPr>
          <p:cNvGrpSpPr/>
          <p:nvPr/>
        </p:nvGrpSpPr>
        <p:grpSpPr>
          <a:xfrm>
            <a:off x="3363272" y="3024784"/>
            <a:ext cx="5465452" cy="808431"/>
            <a:chOff x="5708291" y="1900434"/>
            <a:chExt cx="1880558" cy="1947495"/>
          </a:xfrm>
        </p:grpSpPr>
        <p:sp>
          <p:nvSpPr>
            <p:cNvPr id="6" name="모서리가 둥근 직사각형 14">
              <a:extLst>
                <a:ext uri="{FF2B5EF4-FFF2-40B4-BE49-F238E27FC236}">
                  <a16:creationId xmlns:a16="http://schemas.microsoft.com/office/drawing/2014/main" id="{C2A1B5BF-1E24-45DE-9D77-32D007753889}"/>
                </a:ext>
              </a:extLst>
            </p:cNvPr>
            <p:cNvSpPr/>
            <p:nvPr/>
          </p:nvSpPr>
          <p:spPr>
            <a:xfrm>
              <a:off x="5708291" y="1967371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 w="19050">
              <a:solidFill>
                <a:srgbClr val="00BD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B0F0"/>
                  </a:solidFill>
                  <a:latin typeface="+mj-ea"/>
                  <a:ea typeface="+mj-ea"/>
                </a:rPr>
                <a:t>Model Implementation</a:t>
              </a:r>
              <a:r>
                <a:rPr lang="ko-KR" altLang="en-US" sz="2000" b="1" dirty="0">
                  <a:solidFill>
                    <a:srgbClr val="00B0F0"/>
                  </a:solidFill>
                  <a:latin typeface="+mj-ea"/>
                  <a:ea typeface="+mj-ea"/>
                </a:rPr>
                <a:t> </a:t>
              </a:r>
              <a:endParaRPr lang="en-US" altLang="ko-KR" sz="2000" b="1" dirty="0">
                <a:solidFill>
                  <a:srgbClr val="00B0F0"/>
                </a:solidFill>
                <a:latin typeface="+mj-ea"/>
                <a:ea typeface="+mj-ea"/>
              </a:endParaRPr>
            </a:p>
          </p:txBody>
        </p:sp>
        <p:sp>
          <p:nvSpPr>
            <p:cNvPr id="7" name="자유형 15">
              <a:extLst>
                <a:ext uri="{FF2B5EF4-FFF2-40B4-BE49-F238E27FC236}">
                  <a16:creationId xmlns:a16="http://schemas.microsoft.com/office/drawing/2014/main" id="{173FA1BC-42BF-4C9F-AC5F-09D2D1CDA2BC}"/>
                </a:ext>
              </a:extLst>
            </p:cNvPr>
            <p:cNvSpPr/>
            <p:nvPr/>
          </p:nvSpPr>
          <p:spPr>
            <a:xfrm>
              <a:off x="5708520" y="1900434"/>
              <a:ext cx="241266" cy="741898"/>
            </a:xfrm>
            <a:custGeom>
              <a:avLst/>
              <a:gdLst>
                <a:gd name="connsiteX0" fmla="*/ 94648 w 344388"/>
                <a:gd name="connsiteY0" fmla="*/ 0 h 344388"/>
                <a:gd name="connsiteX1" fmla="*/ 344388 w 344388"/>
                <a:gd name="connsiteY1" fmla="*/ 0 h 344388"/>
                <a:gd name="connsiteX2" fmla="*/ 0 w 344388"/>
                <a:gd name="connsiteY2" fmla="*/ 344388 h 344388"/>
                <a:gd name="connsiteX3" fmla="*/ 0 w 344388"/>
                <a:gd name="connsiteY3" fmla="*/ 94648 h 344388"/>
                <a:gd name="connsiteX4" fmla="*/ 94648 w 344388"/>
                <a:gd name="connsiteY4" fmla="*/ 0 h 34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88" h="344388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D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00BDD5"/>
                </a:solidFill>
                <a:latin typeface="+mj-ea"/>
                <a:ea typeface="+mj-ea"/>
              </a:endParaRPr>
            </a:p>
          </p:txBody>
        </p:sp>
        <p:sp>
          <p:nvSpPr>
            <p:cNvPr id="8" name="자유형 16">
              <a:extLst>
                <a:ext uri="{FF2B5EF4-FFF2-40B4-BE49-F238E27FC236}">
                  <a16:creationId xmlns:a16="http://schemas.microsoft.com/office/drawing/2014/main" id="{1C94B99C-FA4D-4313-87EF-C9A53E019EF0}"/>
                </a:ext>
              </a:extLst>
            </p:cNvPr>
            <p:cNvSpPr/>
            <p:nvPr/>
          </p:nvSpPr>
          <p:spPr>
            <a:xfrm rot="18000000">
              <a:off x="5596164" y="2101602"/>
              <a:ext cx="356228" cy="48010"/>
            </a:xfrm>
            <a:custGeom>
              <a:avLst/>
              <a:gdLst>
                <a:gd name="connsiteX0" fmla="*/ 101541 w 261614"/>
                <a:gd name="connsiteY0" fmla="*/ 2305 h 160794"/>
                <a:gd name="connsiteX1" fmla="*/ 101540 w 261614"/>
                <a:gd name="connsiteY1" fmla="*/ 2306 h 160794"/>
                <a:gd name="connsiteX2" fmla="*/ 101540 w 261614"/>
                <a:gd name="connsiteY2" fmla="*/ 2305 h 160794"/>
                <a:gd name="connsiteX3" fmla="*/ 254856 w 261614"/>
                <a:gd name="connsiteY3" fmla="*/ 121406 h 160794"/>
                <a:gd name="connsiteX4" fmla="*/ 261614 w 261614"/>
                <a:gd name="connsiteY4" fmla="*/ 137721 h 160794"/>
                <a:gd name="connsiteX5" fmla="*/ 261613 w 261614"/>
                <a:gd name="connsiteY5" fmla="*/ 137721 h 160794"/>
                <a:gd name="connsiteX6" fmla="*/ 238540 w 261614"/>
                <a:gd name="connsiteY6" fmla="*/ 160794 h 160794"/>
                <a:gd name="connsiteX7" fmla="*/ 24796 w 261614"/>
                <a:gd name="connsiteY7" fmla="*/ 160793 h 160794"/>
                <a:gd name="connsiteX8" fmla="*/ 21762 w 261614"/>
                <a:gd name="connsiteY8" fmla="*/ 159536 h 160794"/>
                <a:gd name="connsiteX9" fmla="*/ 11539 w 261614"/>
                <a:gd name="connsiteY9" fmla="*/ 158190 h 160794"/>
                <a:gd name="connsiteX10" fmla="*/ 11540 w 261614"/>
                <a:gd name="connsiteY10" fmla="*/ 158189 h 160794"/>
                <a:gd name="connsiteX11" fmla="*/ 3095 w 261614"/>
                <a:gd name="connsiteY11" fmla="*/ 126671 h 160794"/>
                <a:gd name="connsiteX12" fmla="*/ 70022 w 261614"/>
                <a:gd name="connsiteY12" fmla="*/ 10751 h 160794"/>
                <a:gd name="connsiteX13" fmla="*/ 84033 w 261614"/>
                <a:gd name="connsiteY13" fmla="*/ 0 h 160794"/>
                <a:gd name="connsiteX14" fmla="*/ 101540 w 261614"/>
                <a:gd name="connsiteY14" fmla="*/ 2306 h 160794"/>
                <a:gd name="connsiteX15" fmla="*/ 112290 w 261614"/>
                <a:gd name="connsiteY15" fmla="*/ 16315 h 160794"/>
                <a:gd name="connsiteX16" fmla="*/ 109985 w 261614"/>
                <a:gd name="connsiteY16" fmla="*/ 33823 h 160794"/>
                <a:gd name="connsiteX17" fmla="*/ 63321 w 261614"/>
                <a:gd name="connsiteY17" fmla="*/ 114648 h 160794"/>
                <a:gd name="connsiteX18" fmla="*/ 238541 w 261614"/>
                <a:gd name="connsiteY18" fmla="*/ 114648 h 160794"/>
                <a:gd name="connsiteX19" fmla="*/ 254856 w 261614"/>
                <a:gd name="connsiteY19" fmla="*/ 121406 h 16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1614" h="160794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1"/>
              <a:endParaRPr lang="ko-KR" altLang="en-US" sz="1050" b="1" dirty="0">
                <a:solidFill>
                  <a:srgbClr val="00BDD5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422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2748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Tutorial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DBC4D-6506-6144-B8D0-10DAA81F2236}"/>
              </a:ext>
            </a:extLst>
          </p:cNvPr>
          <p:cNvSpPr txBox="1"/>
          <p:nvPr/>
        </p:nvSpPr>
        <p:spPr>
          <a:xfrm>
            <a:off x="636202" y="1077434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R" sz="24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download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DADD83E-48F9-C175-3F3C-4E57BADAC3F0}"/>
                  </a:ext>
                </a:extLst>
              </p:cNvPr>
              <p:cNvSpPr/>
              <p:nvPr/>
            </p:nvSpPr>
            <p:spPr>
              <a:xfrm>
                <a:off x="9369447" y="4699340"/>
                <a:ext cx="2174561" cy="175432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ore-KR" altLang="en-US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root/</a:t>
                </a:r>
                <a:r>
                  <a:rPr lang="en-US" altLang="ko-Kore-KR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label_1</a:t>
                </a:r>
                <a:r>
                  <a:rPr lang="ko-Kore-KR" altLang="en-US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/xxx.</a:t>
                </a:r>
                <a:r>
                  <a:rPr lang="en-US" altLang="ko-Kore-KR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JPEG</a:t>
                </a:r>
                <a:endParaRPr lang="ko-Kore-KR" altLang="en-US" sz="12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algn="ctr"/>
                <a:r>
                  <a:rPr lang="ko-Kore-KR" altLang="en-US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root/</a:t>
                </a:r>
                <a:r>
                  <a:rPr lang="en-US" altLang="ko-Kore-KR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label_1</a:t>
                </a:r>
                <a:r>
                  <a:rPr lang="ko-Kore-KR" altLang="en-US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/xxx.</a:t>
                </a:r>
                <a:r>
                  <a:rPr lang="en-US" altLang="ko-Kore-KR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JPEG</a:t>
                </a:r>
                <a:endParaRPr lang="ko-Kore-KR" altLang="en-US" sz="12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algn="ctr"/>
                <a:r>
                  <a:rPr lang="ko-Kore-KR" altLang="en-US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root/</a:t>
                </a:r>
                <a:r>
                  <a:rPr lang="en-US" altLang="ko-Kore-KR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label_1</a:t>
                </a:r>
                <a:r>
                  <a:rPr lang="ko-Kore-KR" altLang="en-US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/xxx</a:t>
                </a:r>
                <a:r>
                  <a:rPr lang="en-US" altLang="ko-Kore-KR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.JPEG</a:t>
                </a:r>
                <a:endParaRPr lang="ko-Kore-KR" altLang="en-US" sz="12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algn="ctr"/>
                <a:endParaRPr lang="en-US" altLang="ko-Kore-KR" sz="1200" i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ko-Kore-KR" sz="12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algn="ctr"/>
                <a:endParaRPr lang="en-US" altLang="ko-Kore-KR" sz="12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algn="ctr"/>
                <a:r>
                  <a:rPr lang="ko-Kore-KR" altLang="en-US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root/</a:t>
                </a:r>
                <a:r>
                  <a:rPr lang="en-US" altLang="ko-Kore-KR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label_200</a:t>
                </a:r>
                <a:r>
                  <a:rPr lang="ko-Kore-KR" altLang="en-US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/xxx.</a:t>
                </a:r>
                <a:r>
                  <a:rPr lang="en-US" altLang="ko-Kore-KR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JPEG</a:t>
                </a:r>
                <a:endParaRPr lang="ko-Kore-KR" altLang="en-US" sz="12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algn="ctr"/>
                <a:r>
                  <a:rPr lang="ko-Kore-KR" altLang="en-US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root/</a:t>
                </a:r>
                <a:r>
                  <a:rPr lang="en-US" altLang="ko-Kore-KR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label_200</a:t>
                </a:r>
                <a:r>
                  <a:rPr lang="ko-Kore-KR" altLang="en-US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/xxx.</a:t>
                </a:r>
                <a:r>
                  <a:rPr lang="en-US" altLang="ko-Kore-KR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JPEG</a:t>
                </a:r>
                <a:endParaRPr lang="ko-Kore-KR" altLang="en-US" sz="12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algn="ctr"/>
                <a:r>
                  <a:rPr lang="ko-Kore-KR" altLang="en-US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root/</a:t>
                </a:r>
                <a:r>
                  <a:rPr lang="en-US" altLang="ko-Kore-KR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label_200</a:t>
                </a:r>
                <a:r>
                  <a:rPr lang="ko-Kore-KR" altLang="en-US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/xxx</a:t>
                </a:r>
                <a:r>
                  <a:rPr lang="en-US" altLang="ko-Kore-KR" sz="12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.JPEG</a:t>
                </a:r>
                <a:endParaRPr lang="ko-Kore-KR" altLang="en-US" sz="12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DADD83E-48F9-C175-3F3C-4E57BADAC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447" y="4699340"/>
                <a:ext cx="2174561" cy="1754326"/>
              </a:xfrm>
              <a:prstGeom prst="rect">
                <a:avLst/>
              </a:prstGeom>
              <a:blipFill>
                <a:blip r:embed="rId4"/>
                <a:stretch>
                  <a:fillRect b="-2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473AEFE-6C8C-AA2C-A85B-FDFCE3207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116" y="4699340"/>
            <a:ext cx="1813295" cy="175432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A56B216-BB07-9177-EF45-489746E99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59" y="3568234"/>
            <a:ext cx="5005136" cy="98670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12FBF54-5694-A34F-32F1-003CF27534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98" y="1697199"/>
            <a:ext cx="3962400" cy="35306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FFBCD2A-F6CB-967A-3EE4-5B7CD1A838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59" y="1588500"/>
            <a:ext cx="4997049" cy="170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46984"/>
      </p:ext>
    </p:extLst>
  </p:cSld>
  <p:clrMapOvr>
    <a:masterClrMapping/>
  </p:clrMapOvr>
  <p:transition spd="slow">
    <p:strips dir="r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2748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Tutorial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DBC4D-6506-6144-B8D0-10DAA81F2236}"/>
              </a:ext>
            </a:extLst>
          </p:cNvPr>
          <p:cNvSpPr txBox="1"/>
          <p:nvPr/>
        </p:nvSpPr>
        <p:spPr>
          <a:xfrm>
            <a:off x="636202" y="1077434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R" sz="24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Pre-process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FC56F35-4B97-695D-547A-48BCB5C62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2" y="1725656"/>
            <a:ext cx="4307255" cy="241795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130646F-F174-B35A-E79B-B5B0BF320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2" y="4330169"/>
            <a:ext cx="2651369" cy="2037993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C00831A-7360-EB8E-AC2C-A16B28968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09" y="1518536"/>
            <a:ext cx="6242419" cy="129153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1075E55B-B680-D4FB-F9EC-9F8C0C8A4D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779" y="3105314"/>
            <a:ext cx="1717278" cy="323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37004"/>
      </p:ext>
    </p:extLst>
  </p:cSld>
  <p:clrMapOvr>
    <a:masterClrMapping/>
  </p:clrMapOvr>
  <p:transition spd="slow">
    <p:strips dir="r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2748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Tutorial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DBC4D-6506-6144-B8D0-10DAA81F2236}"/>
              </a:ext>
            </a:extLst>
          </p:cNvPr>
          <p:cNvSpPr txBox="1"/>
          <p:nvPr/>
        </p:nvSpPr>
        <p:spPr>
          <a:xfrm>
            <a:off x="636202" y="1077434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R" sz="24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Pre-process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F38C557-7FC8-0CAB-841E-107E870E9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47" y="1539099"/>
            <a:ext cx="3354754" cy="210056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14903F9-0175-0A4E-5451-7A35075EFD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31" y="3067737"/>
            <a:ext cx="5048739" cy="717868"/>
          </a:xfrm>
          <a:prstGeom prst="rect">
            <a:avLst/>
          </a:prstGeom>
        </p:spPr>
      </p:pic>
      <p:pic>
        <p:nvPicPr>
          <p:cNvPr id="10" name="그림 9" descr="텍스트, 명판이(가) 표시된 사진&#10;&#10;자동 생성된 설명">
            <a:extLst>
              <a:ext uri="{FF2B5EF4-FFF2-40B4-BE49-F238E27FC236}">
                <a16:creationId xmlns:a16="http://schemas.microsoft.com/office/drawing/2014/main" id="{76E7E53A-DC9D-F059-DACE-6071D4A50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939" y="3900335"/>
            <a:ext cx="3965819" cy="198006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1043BDEE-4C2D-F9B0-1BE2-EB7E407AB0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92" y="3849823"/>
            <a:ext cx="905609" cy="2666516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05FB099-0A8A-16E7-098A-3075EBF8F4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09" y="3847953"/>
            <a:ext cx="1254789" cy="267544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8C57C429-DC0D-70CA-1687-E4AFDAC77D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31" y="1743678"/>
            <a:ext cx="5048739" cy="103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84117"/>
      </p:ext>
    </p:extLst>
  </p:cSld>
  <p:clrMapOvr>
    <a:masterClrMapping/>
  </p:clrMapOvr>
  <p:transition spd="slow">
    <p:strips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2B8543-11BE-4D3C-B2A7-952409F4BE20}"/>
              </a:ext>
            </a:extLst>
          </p:cNvPr>
          <p:cNvSpPr txBox="1">
            <a:spLocks/>
          </p:cNvSpPr>
          <p:nvPr/>
        </p:nvSpPr>
        <p:spPr>
          <a:xfrm>
            <a:off x="2595540" y="1569059"/>
            <a:ext cx="7000917" cy="954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</a:rPr>
              <a:t>02. model</a:t>
            </a:r>
            <a:endParaRPr lang="ko-KR" altLang="en-US" sz="4000" dirty="0">
              <a:solidFill>
                <a:schemeClr val="bg1"/>
              </a:solidFill>
              <a:latin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71C046-3631-4B7A-B645-8FF821353B97}"/>
              </a:ext>
            </a:extLst>
          </p:cNvPr>
          <p:cNvGrpSpPr/>
          <p:nvPr/>
        </p:nvGrpSpPr>
        <p:grpSpPr>
          <a:xfrm>
            <a:off x="3758377" y="3024249"/>
            <a:ext cx="4675245" cy="808431"/>
            <a:chOff x="5708291" y="1900434"/>
            <a:chExt cx="1880558" cy="1947495"/>
          </a:xfrm>
        </p:grpSpPr>
        <p:sp>
          <p:nvSpPr>
            <p:cNvPr id="6" name="모서리가 둥근 직사각형 14">
              <a:extLst>
                <a:ext uri="{FF2B5EF4-FFF2-40B4-BE49-F238E27FC236}">
                  <a16:creationId xmlns:a16="http://schemas.microsoft.com/office/drawing/2014/main" id="{C2A1B5BF-1E24-45DE-9D77-32D007753889}"/>
                </a:ext>
              </a:extLst>
            </p:cNvPr>
            <p:cNvSpPr/>
            <p:nvPr/>
          </p:nvSpPr>
          <p:spPr>
            <a:xfrm>
              <a:off x="5708291" y="1967371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 w="19050">
              <a:solidFill>
                <a:srgbClr val="00BD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B0F0"/>
                  </a:solidFill>
                  <a:latin typeface="+mj-ea"/>
                  <a:ea typeface="+mj-ea"/>
                </a:rPr>
                <a:t>1. Review</a:t>
              </a:r>
            </a:p>
          </p:txBody>
        </p:sp>
        <p:sp>
          <p:nvSpPr>
            <p:cNvPr id="7" name="자유형 15">
              <a:extLst>
                <a:ext uri="{FF2B5EF4-FFF2-40B4-BE49-F238E27FC236}">
                  <a16:creationId xmlns:a16="http://schemas.microsoft.com/office/drawing/2014/main" id="{173FA1BC-42BF-4C9F-AC5F-09D2D1CDA2BC}"/>
                </a:ext>
              </a:extLst>
            </p:cNvPr>
            <p:cNvSpPr/>
            <p:nvPr/>
          </p:nvSpPr>
          <p:spPr>
            <a:xfrm>
              <a:off x="5708520" y="1900434"/>
              <a:ext cx="241266" cy="741898"/>
            </a:xfrm>
            <a:custGeom>
              <a:avLst/>
              <a:gdLst>
                <a:gd name="connsiteX0" fmla="*/ 94648 w 344388"/>
                <a:gd name="connsiteY0" fmla="*/ 0 h 344388"/>
                <a:gd name="connsiteX1" fmla="*/ 344388 w 344388"/>
                <a:gd name="connsiteY1" fmla="*/ 0 h 344388"/>
                <a:gd name="connsiteX2" fmla="*/ 0 w 344388"/>
                <a:gd name="connsiteY2" fmla="*/ 344388 h 344388"/>
                <a:gd name="connsiteX3" fmla="*/ 0 w 344388"/>
                <a:gd name="connsiteY3" fmla="*/ 94648 h 344388"/>
                <a:gd name="connsiteX4" fmla="*/ 94648 w 344388"/>
                <a:gd name="connsiteY4" fmla="*/ 0 h 34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88" h="344388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D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00BDD5"/>
                </a:solidFill>
                <a:latin typeface="+mj-ea"/>
                <a:ea typeface="+mj-ea"/>
              </a:endParaRPr>
            </a:p>
          </p:txBody>
        </p:sp>
        <p:sp>
          <p:nvSpPr>
            <p:cNvPr id="8" name="자유형 16">
              <a:extLst>
                <a:ext uri="{FF2B5EF4-FFF2-40B4-BE49-F238E27FC236}">
                  <a16:creationId xmlns:a16="http://schemas.microsoft.com/office/drawing/2014/main" id="{1C94B99C-FA4D-4313-87EF-C9A53E019EF0}"/>
                </a:ext>
              </a:extLst>
            </p:cNvPr>
            <p:cNvSpPr/>
            <p:nvPr/>
          </p:nvSpPr>
          <p:spPr>
            <a:xfrm rot="18000000">
              <a:off x="5596164" y="2101602"/>
              <a:ext cx="356228" cy="48010"/>
            </a:xfrm>
            <a:custGeom>
              <a:avLst/>
              <a:gdLst>
                <a:gd name="connsiteX0" fmla="*/ 101541 w 261614"/>
                <a:gd name="connsiteY0" fmla="*/ 2305 h 160794"/>
                <a:gd name="connsiteX1" fmla="*/ 101540 w 261614"/>
                <a:gd name="connsiteY1" fmla="*/ 2306 h 160794"/>
                <a:gd name="connsiteX2" fmla="*/ 101540 w 261614"/>
                <a:gd name="connsiteY2" fmla="*/ 2305 h 160794"/>
                <a:gd name="connsiteX3" fmla="*/ 254856 w 261614"/>
                <a:gd name="connsiteY3" fmla="*/ 121406 h 160794"/>
                <a:gd name="connsiteX4" fmla="*/ 261614 w 261614"/>
                <a:gd name="connsiteY4" fmla="*/ 137721 h 160794"/>
                <a:gd name="connsiteX5" fmla="*/ 261613 w 261614"/>
                <a:gd name="connsiteY5" fmla="*/ 137721 h 160794"/>
                <a:gd name="connsiteX6" fmla="*/ 238540 w 261614"/>
                <a:gd name="connsiteY6" fmla="*/ 160794 h 160794"/>
                <a:gd name="connsiteX7" fmla="*/ 24796 w 261614"/>
                <a:gd name="connsiteY7" fmla="*/ 160793 h 160794"/>
                <a:gd name="connsiteX8" fmla="*/ 21762 w 261614"/>
                <a:gd name="connsiteY8" fmla="*/ 159536 h 160794"/>
                <a:gd name="connsiteX9" fmla="*/ 11539 w 261614"/>
                <a:gd name="connsiteY9" fmla="*/ 158190 h 160794"/>
                <a:gd name="connsiteX10" fmla="*/ 11540 w 261614"/>
                <a:gd name="connsiteY10" fmla="*/ 158189 h 160794"/>
                <a:gd name="connsiteX11" fmla="*/ 3095 w 261614"/>
                <a:gd name="connsiteY11" fmla="*/ 126671 h 160794"/>
                <a:gd name="connsiteX12" fmla="*/ 70022 w 261614"/>
                <a:gd name="connsiteY12" fmla="*/ 10751 h 160794"/>
                <a:gd name="connsiteX13" fmla="*/ 84033 w 261614"/>
                <a:gd name="connsiteY13" fmla="*/ 0 h 160794"/>
                <a:gd name="connsiteX14" fmla="*/ 101540 w 261614"/>
                <a:gd name="connsiteY14" fmla="*/ 2306 h 160794"/>
                <a:gd name="connsiteX15" fmla="*/ 112290 w 261614"/>
                <a:gd name="connsiteY15" fmla="*/ 16315 h 160794"/>
                <a:gd name="connsiteX16" fmla="*/ 109985 w 261614"/>
                <a:gd name="connsiteY16" fmla="*/ 33823 h 160794"/>
                <a:gd name="connsiteX17" fmla="*/ 63321 w 261614"/>
                <a:gd name="connsiteY17" fmla="*/ 114648 h 160794"/>
                <a:gd name="connsiteX18" fmla="*/ 238541 w 261614"/>
                <a:gd name="connsiteY18" fmla="*/ 114648 h 160794"/>
                <a:gd name="connsiteX19" fmla="*/ 254856 w 261614"/>
                <a:gd name="connsiteY19" fmla="*/ 121406 h 16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1614" h="160794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1"/>
              <a:endParaRPr lang="ko-KR" altLang="en-US" sz="1050" b="1" dirty="0">
                <a:solidFill>
                  <a:srgbClr val="00BDD5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4321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2748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Tutorial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DBC4D-6506-6144-B8D0-10DAA81F2236}"/>
              </a:ext>
            </a:extLst>
          </p:cNvPr>
          <p:cNvSpPr txBox="1"/>
          <p:nvPr/>
        </p:nvSpPr>
        <p:spPr>
          <a:xfrm>
            <a:off x="636202" y="1077434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R" sz="24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Pre-process &amp; </a:t>
            </a:r>
            <a:r>
              <a:rPr lang="en-US" altLang="ko-KR" sz="2400" b="1" dirty="0" err="1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DataLoader</a:t>
            </a:r>
            <a:endParaRPr lang="en-US" altLang="ko-KR" sz="2400" b="1" dirty="0">
              <a:solidFill>
                <a:srgbClr val="333F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5C61E385-04F4-5167-1D3F-A501B1F83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28" y="1958111"/>
            <a:ext cx="5187772" cy="4530847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646E682E-FB29-67B0-F013-2C7D5CBB8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409" y="1986121"/>
            <a:ext cx="5509176" cy="1442879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E3A30317-3EC4-1FDD-D8A6-2281C06EF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409" y="3830625"/>
            <a:ext cx="5509176" cy="7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24569"/>
      </p:ext>
    </p:extLst>
  </p:cSld>
  <p:clrMapOvr>
    <a:masterClrMapping/>
  </p:clrMapOvr>
  <p:transition spd="slow">
    <p:strips dir="r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2748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Tutorial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DBC4D-6506-6144-B8D0-10DAA81F2236}"/>
              </a:ext>
            </a:extLst>
          </p:cNvPr>
          <p:cNvSpPr txBox="1"/>
          <p:nvPr/>
        </p:nvSpPr>
        <p:spPr>
          <a:xfrm>
            <a:off x="636202" y="1077434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R" sz="24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Model(</a:t>
            </a:r>
            <a:r>
              <a:rPr lang="en-US" altLang="ko-KR" sz="2400" b="1" dirty="0" err="1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LeNet</a:t>
            </a:r>
            <a:r>
              <a:rPr lang="en-US" altLang="ko-KR" sz="24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1D1C9F-7F58-0478-89A5-BE9DCDC92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50" y="4213185"/>
            <a:ext cx="5486511" cy="1552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94DD1D-9A40-F63F-37A7-3221BE1EC3B8}"/>
              </a:ext>
            </a:extLst>
          </p:cNvPr>
          <p:cNvSpPr txBox="1"/>
          <p:nvPr/>
        </p:nvSpPr>
        <p:spPr>
          <a:xfrm>
            <a:off x="5868365" y="5917473"/>
            <a:ext cx="610022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[Conv(C1)-Subsampling(S2) - Conv(C3) - Subsampling(S4) - Conv(C5) - FC – FC]</a:t>
            </a:r>
            <a:endParaRPr lang="en-US" altLang="ko-KR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1E8A8A-B4BF-9257-001C-CE8572818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29" y="1973454"/>
            <a:ext cx="5001071" cy="370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29200"/>
      </p:ext>
    </p:extLst>
  </p:cSld>
  <p:clrMapOvr>
    <a:masterClrMapping/>
  </p:clrMapOvr>
  <p:transition spd="slow">
    <p:strips dir="r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2748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Tutorial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DBC4D-6506-6144-B8D0-10DAA81F2236}"/>
              </a:ext>
            </a:extLst>
          </p:cNvPr>
          <p:cNvSpPr txBox="1"/>
          <p:nvPr/>
        </p:nvSpPr>
        <p:spPr>
          <a:xfrm>
            <a:off x="636202" y="1077434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R" sz="24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Model(</a:t>
            </a:r>
            <a:r>
              <a:rPr lang="en-US" altLang="ko-KR" sz="2400" b="1" dirty="0" err="1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AlexNet</a:t>
            </a:r>
            <a:r>
              <a:rPr lang="en-US" altLang="ko-KR" sz="24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EFE4F-9B1F-76C7-6921-827434352398}"/>
              </a:ext>
            </a:extLst>
          </p:cNvPr>
          <p:cNvSpPr txBox="1"/>
          <p:nvPr/>
        </p:nvSpPr>
        <p:spPr>
          <a:xfrm>
            <a:off x="6300568" y="5518443"/>
            <a:ext cx="4996324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[Conv(C1) -  </a:t>
            </a:r>
            <a:r>
              <a:rPr lang="en" altLang="ko-Kore-KR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MaxPool</a:t>
            </a:r>
            <a:r>
              <a:rPr lang="en" altLang="ko-Kore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(M2) - Norm(N3) - Conv(C4) - </a:t>
            </a:r>
            <a:r>
              <a:rPr lang="en" altLang="ko-Kore-KR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MaxPool</a:t>
            </a:r>
            <a:r>
              <a:rPr lang="en" altLang="ko-Kore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(M5) - Norm(N6) – Conv(C7) - Conv(C8) - Conv(C9) - </a:t>
            </a:r>
            <a:r>
              <a:rPr lang="en" altLang="ko-Kore-KR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MaxPool</a:t>
            </a:r>
            <a:r>
              <a:rPr lang="en" altLang="ko-Kore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(M10) - FC – FC - FC]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4CF79E-A452-ED25-7F06-F8755A51F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321" y="3429000"/>
            <a:ext cx="6069727" cy="19484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BB91BB-621D-956A-9398-AEFC60C6E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25" y="1614383"/>
            <a:ext cx="3526421" cy="487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02441"/>
      </p:ext>
    </p:extLst>
  </p:cSld>
  <p:clrMapOvr>
    <a:masterClrMapping/>
  </p:clrMapOvr>
  <p:transition spd="slow">
    <p:strips dir="r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2748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Tutorial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DBC4D-6506-6144-B8D0-10DAA81F2236}"/>
              </a:ext>
            </a:extLst>
          </p:cNvPr>
          <p:cNvSpPr txBox="1"/>
          <p:nvPr/>
        </p:nvSpPr>
        <p:spPr>
          <a:xfrm>
            <a:off x="636202" y="1077434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R" sz="24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Model(</a:t>
            </a:r>
            <a:r>
              <a:rPr lang="en-US" altLang="ko-KR" sz="2400" b="1" dirty="0" err="1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VGGNet</a:t>
            </a:r>
            <a:r>
              <a:rPr lang="en-US" altLang="ko-KR" sz="24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C7F6FB9-0B35-4D37-B743-657685FDC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0" y="1661172"/>
            <a:ext cx="4069211" cy="4827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DA748A-C5B0-9143-E77E-9872F9132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341" y="2354959"/>
            <a:ext cx="6259686" cy="2727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C40788-F1B0-C138-6B42-42FA64AC9407}"/>
              </a:ext>
            </a:extLst>
          </p:cNvPr>
          <p:cNvSpPr txBox="1"/>
          <p:nvPr/>
        </p:nvSpPr>
        <p:spPr>
          <a:xfrm>
            <a:off x="5798420" y="5373759"/>
            <a:ext cx="6350569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[Conv(C1) - Conv(C2) - </a:t>
            </a:r>
            <a:r>
              <a:rPr lang="en" altLang="ko-Kore-KR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MaxPool</a:t>
            </a:r>
            <a:r>
              <a:rPr lang="en" altLang="ko-Kore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(M3) - Conv(C4) - Conv(C5) - </a:t>
            </a:r>
            <a:r>
              <a:rPr lang="en" altLang="ko-Kore-KR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MaxPool</a:t>
            </a:r>
            <a:r>
              <a:rPr lang="en" altLang="ko-Kore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(M6) - Conv(C7) - Conv(C8) - Conv(C9) -  </a:t>
            </a:r>
            <a:r>
              <a:rPr lang="en" altLang="ko-Kore-KR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MaxPool</a:t>
            </a:r>
            <a:r>
              <a:rPr lang="en" altLang="ko-Kore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(M10) - Conv(C11) - Conv(C12) - Conv(C13) - </a:t>
            </a:r>
            <a:r>
              <a:rPr lang="en" altLang="ko-Kore-KR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MaxPool</a:t>
            </a:r>
            <a:r>
              <a:rPr lang="en" altLang="ko-Kore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(M14) - FC – FC - FC]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023EBE-DF3F-FB0A-4877-651AE61975A9}"/>
              </a:ext>
            </a:extLst>
          </p:cNvPr>
          <p:cNvSpPr/>
          <p:nvPr/>
        </p:nvSpPr>
        <p:spPr>
          <a:xfrm>
            <a:off x="1568748" y="1944545"/>
            <a:ext cx="39894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  <a:endParaRPr kumimoji="1" lang="ko-Kore-KR" altLang="en-US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399118"/>
      </p:ext>
    </p:extLst>
  </p:cSld>
  <p:clrMapOvr>
    <a:masterClrMapping/>
  </p:clrMapOvr>
  <p:transition spd="slow">
    <p:strips dir="r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2748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Tutorial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DBC4D-6506-6144-B8D0-10DAA81F2236}"/>
              </a:ext>
            </a:extLst>
          </p:cNvPr>
          <p:cNvSpPr txBox="1"/>
          <p:nvPr/>
        </p:nvSpPr>
        <p:spPr>
          <a:xfrm>
            <a:off x="636202" y="1077434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R" sz="24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Model(Inception)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90EF521-F4CF-5A78-0A35-383ED2B87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25" y="1727742"/>
            <a:ext cx="5249801" cy="46672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404959-818F-90F0-EC93-FE95816836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0" r="1"/>
          <a:stretch/>
        </p:blipFill>
        <p:spPr>
          <a:xfrm>
            <a:off x="6755178" y="2696127"/>
            <a:ext cx="5074374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17646"/>
      </p:ext>
    </p:extLst>
  </p:cSld>
  <p:clrMapOvr>
    <a:masterClrMapping/>
  </p:clrMapOvr>
  <p:transition spd="slow">
    <p:strips dir="r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2748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Tutorial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DBC4D-6506-6144-B8D0-10DAA81F2236}"/>
              </a:ext>
            </a:extLst>
          </p:cNvPr>
          <p:cNvSpPr txBox="1"/>
          <p:nvPr/>
        </p:nvSpPr>
        <p:spPr>
          <a:xfrm>
            <a:off x="636202" y="1077434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R" sz="24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Model(</a:t>
            </a:r>
            <a:r>
              <a:rPr lang="en-US" altLang="ko-KR" sz="2400" b="1" dirty="0" err="1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InceptionAux</a:t>
            </a:r>
            <a:r>
              <a:rPr lang="en-US" altLang="ko-KR" sz="24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69EE8FC-E15E-5FE6-0596-786BF2F11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2" y="1781727"/>
            <a:ext cx="5613400" cy="4559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B4547D-C543-71F4-D22A-FAE747AE02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7" t="40993" r="1175" b="44089"/>
          <a:stretch/>
        </p:blipFill>
        <p:spPr>
          <a:xfrm rot="5400000">
            <a:off x="8428062" y="1818504"/>
            <a:ext cx="1650419" cy="448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02482"/>
      </p:ext>
    </p:extLst>
  </p:cSld>
  <p:clrMapOvr>
    <a:masterClrMapping/>
  </p:clrMapOvr>
  <p:transition spd="slow">
    <p:strips dir="r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2748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Tutorial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DBC4D-6506-6144-B8D0-10DAA81F2236}"/>
              </a:ext>
            </a:extLst>
          </p:cNvPr>
          <p:cNvSpPr txBox="1"/>
          <p:nvPr/>
        </p:nvSpPr>
        <p:spPr>
          <a:xfrm>
            <a:off x="636202" y="1077434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R" sz="24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Model(</a:t>
            </a:r>
            <a:r>
              <a:rPr lang="en-US" altLang="ko-KR" sz="2400" b="1" dirty="0" err="1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GoogLeNet</a:t>
            </a:r>
            <a:r>
              <a:rPr lang="en-US" altLang="ko-KR" sz="24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7C6EA31-EFB2-5C15-9AD6-75F83F031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59" y="1743340"/>
            <a:ext cx="4807629" cy="48006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E5B623C-3167-E687-EFB5-014C1B31C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973" y="1737741"/>
            <a:ext cx="2668781" cy="48006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AE28BA-998E-B177-E871-31C8E27373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58" y="1308266"/>
            <a:ext cx="1767842" cy="3956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4651E3-CC03-AEC2-0C21-388936B678E9}"/>
              </a:ext>
            </a:extLst>
          </p:cNvPr>
          <p:cNvSpPr txBox="1"/>
          <p:nvPr/>
        </p:nvSpPr>
        <p:spPr>
          <a:xfrm>
            <a:off x="8511753" y="5454141"/>
            <a:ext cx="3627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[Conv(C1) - </a:t>
            </a:r>
            <a:r>
              <a:rPr lang="en" altLang="ko-Kore-KR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MaxPool</a:t>
            </a:r>
            <a:r>
              <a:rPr lang="en" altLang="ko-Kore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(M2)</a:t>
            </a:r>
            <a:r>
              <a:rPr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Conv(C3) – Conv(C4) - </a:t>
            </a:r>
            <a:r>
              <a:rPr lang="en" altLang="ko-Kore-KR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MaxPool</a:t>
            </a:r>
            <a:r>
              <a:rPr lang="en" altLang="ko-Kore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(M5)</a:t>
            </a:r>
            <a:r>
              <a:rPr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 Inception(In6) x 2 - Inception(In7) x 2 - </a:t>
            </a:r>
            <a:r>
              <a:rPr lang="en" altLang="ko-Kore-KR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MaxPool</a:t>
            </a:r>
            <a:r>
              <a:rPr lang="en" altLang="ko-Kore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(M8) - </a:t>
            </a:r>
            <a:r>
              <a:rPr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Inception(In9) x 2 - Inception(In10) x 2 - Inception(In11) x 2 - Inception(In12) x 2 - Inception(In13) x 2 - </a:t>
            </a:r>
            <a:r>
              <a:rPr lang="en" altLang="ko-Kore-KR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MaxPool</a:t>
            </a:r>
            <a:r>
              <a:rPr lang="en" altLang="ko-Kore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(M14) -</a:t>
            </a:r>
            <a:r>
              <a:rPr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Inception(In15) x 2 - Inception(In16) x 2 – </a:t>
            </a:r>
            <a:r>
              <a:rPr lang="en-US" altLang="ko-KR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AvgPool</a:t>
            </a:r>
            <a:r>
              <a:rPr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(A17) - FC </a:t>
            </a:r>
            <a:endParaRPr lang="en" altLang="ko-Kore-KR" sz="1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975901"/>
      </p:ext>
    </p:extLst>
  </p:cSld>
  <p:clrMapOvr>
    <a:masterClrMapping/>
  </p:clrMapOvr>
  <p:transition spd="slow">
    <p:strips dir="r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2748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Tutorial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DBC4D-6506-6144-B8D0-10DAA81F2236}"/>
              </a:ext>
            </a:extLst>
          </p:cNvPr>
          <p:cNvSpPr txBox="1"/>
          <p:nvPr/>
        </p:nvSpPr>
        <p:spPr>
          <a:xfrm>
            <a:off x="636202" y="1077434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R" sz="24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Model(Train &amp; Val)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C4B4CE9-B728-CFBE-CC30-CC9E14E9C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9" y="1740154"/>
            <a:ext cx="4216247" cy="4629114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B257E95-8CB6-2B34-6926-68A4AB698E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14" y="1714570"/>
            <a:ext cx="4216247" cy="7827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EA4D92-C331-F80C-DE36-4A8EF84A36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14" y="2776020"/>
            <a:ext cx="4347539" cy="4971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55B9CA-7FB6-616A-B462-61290E667D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919" y="3578247"/>
            <a:ext cx="2633039" cy="27910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20B2E-C22E-EBD5-4208-C4A2C799715E}"/>
              </a:ext>
            </a:extLst>
          </p:cNvPr>
          <p:cNvSpPr txBox="1"/>
          <p:nvPr/>
        </p:nvSpPr>
        <p:spPr>
          <a:xfrm>
            <a:off x="10126068" y="824707"/>
            <a:ext cx="18012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ore-KR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Model_L</a:t>
            </a:r>
            <a:r>
              <a:rPr lang="en-US" altLang="ko-Kore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en-US" altLang="ko-Kore-KR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LeNet</a:t>
            </a:r>
            <a:endParaRPr lang="en-US" altLang="ko-Kore-KR" sz="1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ore-KR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Model_A</a:t>
            </a:r>
            <a:r>
              <a:rPr lang="en-US" altLang="ko-Kore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en-US" altLang="ko-Kore-KR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AlexNet</a:t>
            </a:r>
            <a:endParaRPr lang="en" altLang="ko-Kore-KR" sz="1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ore-KR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Model_V</a:t>
            </a:r>
            <a:r>
              <a:rPr lang="en-US" altLang="ko-Kore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en-US" altLang="ko-Kore-KR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VGGNet</a:t>
            </a:r>
            <a:endParaRPr lang="en-US" altLang="ko-Kore-KR" sz="1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ore-KR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Model_G</a:t>
            </a:r>
            <a:r>
              <a:rPr lang="en-US" altLang="ko-Kore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:</a:t>
            </a:r>
            <a:r>
              <a:rPr lang="en-US" altLang="ko-Kore-KR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GoogLeNet</a:t>
            </a:r>
            <a:endParaRPr lang="en-US" altLang="ko-Kore-KR" sz="1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079619-2101-BDDC-CBC4-D4075A1B510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059272" y="1215342"/>
            <a:ext cx="1918105" cy="574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A2DE43D-1FE5-3B53-9180-5F52F8F9FBC2}"/>
              </a:ext>
            </a:extLst>
          </p:cNvPr>
          <p:cNvSpPr/>
          <p:nvPr/>
        </p:nvSpPr>
        <p:spPr>
          <a:xfrm>
            <a:off x="7521388" y="1704294"/>
            <a:ext cx="537884" cy="170563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7035534"/>
      </p:ext>
    </p:extLst>
  </p:cSld>
  <p:clrMapOvr>
    <a:masterClrMapping/>
  </p:clrMapOvr>
  <p:transition spd="slow">
    <p:strips dir="r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35379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 have Assignment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510B0-2719-BBB6-6A4B-083C1AAD93AF}"/>
              </a:ext>
            </a:extLst>
          </p:cNvPr>
          <p:cNvSpPr txBox="1"/>
          <p:nvPr/>
        </p:nvSpPr>
        <p:spPr>
          <a:xfrm>
            <a:off x="636202" y="1077434"/>
            <a:ext cx="2781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Assignment #1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6F5991-C550-8B4E-A656-D188AF5E7B03}"/>
              </a:ext>
            </a:extLst>
          </p:cNvPr>
          <p:cNvSpPr txBox="1"/>
          <p:nvPr/>
        </p:nvSpPr>
        <p:spPr>
          <a:xfrm>
            <a:off x="929948" y="1763045"/>
            <a:ext cx="37835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Implement VGGNet-19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5A1FDAE-379B-4A02-1DD5-6847AD4F6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500" y="2370709"/>
            <a:ext cx="4056254" cy="411824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79BAB1C-D336-0132-CE80-7D757FDD9BFC}"/>
              </a:ext>
            </a:extLst>
          </p:cNvPr>
          <p:cNvSpPr/>
          <p:nvPr/>
        </p:nvSpPr>
        <p:spPr>
          <a:xfrm>
            <a:off x="4648200" y="2524833"/>
            <a:ext cx="720440" cy="3255734"/>
          </a:xfrm>
          <a:prstGeom prst="rect">
            <a:avLst/>
          </a:prstGeom>
          <a:solidFill>
            <a:schemeClr val="bg1">
              <a:alpha val="0"/>
            </a:schemeClr>
          </a:solidFill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26D1C6-80E1-D150-8801-270D17FAC780}"/>
              </a:ext>
            </a:extLst>
          </p:cNvPr>
          <p:cNvSpPr txBox="1"/>
          <p:nvPr/>
        </p:nvSpPr>
        <p:spPr>
          <a:xfrm>
            <a:off x="7059349" y="1763045"/>
            <a:ext cx="3783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Learning a Model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5F5B37-5895-A839-8A0E-0AEB08C060FA}"/>
              </a:ext>
            </a:extLst>
          </p:cNvPr>
          <p:cNvSpPr/>
          <p:nvPr/>
        </p:nvSpPr>
        <p:spPr>
          <a:xfrm>
            <a:off x="7358743" y="2321429"/>
            <a:ext cx="3918857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Wingdings" pitchFamily="2" charset="2"/>
              <a:buChar char="q"/>
            </a:pPr>
            <a:r>
              <a:rPr lang="en" altLang="ko-Kore-KR" sz="20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Data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Tiny ImageNet</a:t>
            </a:r>
          </a:p>
          <a:p>
            <a:pPr marL="514350" indent="-514350">
              <a:lnSpc>
                <a:spcPct val="150000"/>
              </a:lnSpc>
              <a:buFont typeface="Wingdings" pitchFamily="2" charset="2"/>
              <a:buChar char="q"/>
            </a:pPr>
            <a:r>
              <a:rPr lang="en" altLang="ko-Kore-KR" sz="20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Choose 1 out of 3 models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6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AlexNet</a:t>
            </a:r>
            <a:r>
              <a:rPr lang="en" altLang="ko-Kore-KR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en" altLang="ko-Kore-KR" sz="16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VGGNet</a:t>
            </a:r>
            <a:r>
              <a:rPr lang="en" altLang="ko-Kore-KR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en" altLang="ko-Kore-KR" sz="16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GoogLeNet</a:t>
            </a:r>
            <a:endParaRPr lang="en" altLang="ko-Kore-KR" sz="16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14350" indent="-514350">
              <a:lnSpc>
                <a:spcPct val="150000"/>
              </a:lnSpc>
              <a:buFont typeface="Wingdings" pitchFamily="2" charset="2"/>
              <a:buChar char="q"/>
            </a:pPr>
            <a:r>
              <a:rPr lang="en" altLang="ko-Kore-KR" sz="20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Train &amp; Val &amp; Test</a:t>
            </a:r>
          </a:p>
          <a:p>
            <a:pPr marL="514350" indent="-514350">
              <a:lnSpc>
                <a:spcPct val="150000"/>
              </a:lnSpc>
              <a:buFont typeface="Wingdings" pitchFamily="2" charset="2"/>
              <a:buChar char="q"/>
            </a:pPr>
            <a:r>
              <a:rPr lang="en" altLang="ko-Kore-KR" sz="20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Write as a report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ore-KR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</a:t>
            </a:r>
            <a:r>
              <a:rPr lang="en" altLang="ko-Kore-KR" sz="16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ataset</a:t>
            </a:r>
            <a:r>
              <a:rPr lang="en" altLang="ko-Kore-KR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Model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Results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Code</a:t>
            </a:r>
            <a:endParaRPr lang="ko-Kore-KR" altLang="en-US" sz="1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ED8F2-EA7E-A28D-6C4A-EDE3A11A1223}"/>
              </a:ext>
            </a:extLst>
          </p:cNvPr>
          <p:cNvSpPr txBox="1"/>
          <p:nvPr/>
        </p:nvSpPr>
        <p:spPr>
          <a:xfrm>
            <a:off x="6699545" y="1077434"/>
            <a:ext cx="2781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Assignment #2</a:t>
            </a:r>
          </a:p>
        </p:txBody>
      </p:sp>
    </p:spTree>
    <p:extLst>
      <p:ext uri="{BB962C8B-B14F-4D97-AF65-F5344CB8AC3E}">
        <p14:creationId xmlns:p14="http://schemas.microsoft.com/office/powerpoint/2010/main" val="885435337"/>
      </p:ext>
    </p:extLst>
  </p:cSld>
  <p:clrMapOvr>
    <a:masterClrMapping/>
  </p:clrMapOvr>
  <p:transition spd="slow">
    <p:strips dir="r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35379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 have Assignment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510B0-2719-BBB6-6A4B-083C1AAD93AF}"/>
              </a:ext>
            </a:extLst>
          </p:cNvPr>
          <p:cNvSpPr txBox="1"/>
          <p:nvPr/>
        </p:nvSpPr>
        <p:spPr>
          <a:xfrm>
            <a:off x="636202" y="1077434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Assignment #3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6F5991-C550-8B4E-A656-D188AF5E7B03}"/>
              </a:ext>
            </a:extLst>
          </p:cNvPr>
          <p:cNvSpPr txBox="1"/>
          <p:nvPr/>
        </p:nvSpPr>
        <p:spPr>
          <a:xfrm>
            <a:off x="929948" y="1763045"/>
            <a:ext cx="109692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Download "Dog and Cat (https://</a:t>
            </a:r>
            <a:r>
              <a:rPr lang="en" altLang="ko-Kore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www.kaggle.com</a:t>
            </a: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/c/dogs-vs-cats)" data</a:t>
            </a:r>
          </a:p>
          <a:p>
            <a:pPr marL="342900" indent="-342900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Upload to Google Drive</a:t>
            </a:r>
            <a:endParaRPr lang="en-US" altLang="ko-KR" sz="2000" b="1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5105539-E8FD-4ADD-009B-29AE41379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01" y="3642291"/>
            <a:ext cx="5573484" cy="24795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71AA25-0D90-CB95-83F8-E1C301CE2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27" y="4156718"/>
            <a:ext cx="5716146" cy="14507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B31A9EE-3B23-557C-E72E-86E0F65EC0B7}"/>
              </a:ext>
            </a:extLst>
          </p:cNvPr>
          <p:cNvSpPr/>
          <p:nvPr/>
        </p:nvSpPr>
        <p:spPr>
          <a:xfrm>
            <a:off x="951720" y="5375829"/>
            <a:ext cx="354988" cy="231600"/>
          </a:xfrm>
          <a:prstGeom prst="rect">
            <a:avLst/>
          </a:prstGeom>
          <a:solidFill>
            <a:schemeClr val="bg1">
              <a:alpha val="0"/>
            </a:schemeClr>
          </a:solidFill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AAA28-18F5-F6D4-5F5C-2EFF74251472}"/>
              </a:ext>
            </a:extLst>
          </p:cNvPr>
          <p:cNvSpPr/>
          <p:nvPr/>
        </p:nvSpPr>
        <p:spPr>
          <a:xfrm>
            <a:off x="6403704" y="4005943"/>
            <a:ext cx="1368696" cy="2115912"/>
          </a:xfrm>
          <a:prstGeom prst="rect">
            <a:avLst/>
          </a:prstGeom>
          <a:solidFill>
            <a:schemeClr val="bg1">
              <a:alpha val="0"/>
            </a:schemeClr>
          </a:solidFill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58087093"/>
      </p:ext>
    </p:extLst>
  </p:cSld>
  <p:clrMapOvr>
    <a:masterClrMapping/>
  </p:clrMapOvr>
  <p:transition spd="slow">
    <p:strips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12944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Review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716151" y="6498102"/>
            <a:ext cx="475849" cy="300683"/>
          </a:xfrm>
        </p:spPr>
        <p:txBody>
          <a:bodyPr/>
          <a:lstStyle/>
          <a:p>
            <a:fld id="{00E3E47B-18CA-4D6B-B6F6-D68BEDC2F4E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88AC29-40F5-F842-9664-36407556CC62}"/>
              </a:ext>
            </a:extLst>
          </p:cNvPr>
          <p:cNvSpPr txBox="1"/>
          <p:nvPr/>
        </p:nvSpPr>
        <p:spPr>
          <a:xfrm>
            <a:off x="320218" y="1643275"/>
            <a:ext cx="11633857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When input size m x m, filter size</a:t>
            </a:r>
            <a:r>
              <a:rPr lang="ko-KR" altLang="en-US" sz="2000" dirty="0"/>
              <a:t> </a:t>
            </a:r>
            <a:r>
              <a:rPr lang="en-US" altLang="ko-KR" sz="2000" dirty="0"/>
              <a:t>n x n, stride =s, output size</a:t>
            </a:r>
            <a:r>
              <a:rPr lang="ko-KR" altLang="en-US" sz="2000" dirty="0"/>
              <a:t> </a:t>
            </a:r>
            <a:r>
              <a:rPr lang="en-US" altLang="ko-KR" sz="2000" dirty="0"/>
              <a:t>= (m-n)/(s+1) x (m-n)/(s+1)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688136"/>
              </p:ext>
            </p:extLst>
          </p:nvPr>
        </p:nvGraphicFramePr>
        <p:xfrm>
          <a:off x="5430587" y="3870198"/>
          <a:ext cx="112067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535">
                  <a:extLst>
                    <a:ext uri="{9D8B030D-6E8A-4147-A177-3AD203B41FA5}">
                      <a16:colId xmlns:a16="http://schemas.microsoft.com/office/drawing/2014/main" val="2905657046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3566458551"/>
                    </a:ext>
                  </a:extLst>
                </a:gridCol>
                <a:gridCol w="362535">
                  <a:extLst>
                    <a:ext uri="{9D8B030D-6E8A-4147-A177-3AD203B41FA5}">
                      <a16:colId xmlns:a16="http://schemas.microsoft.com/office/drawing/2014/main" val="1723531471"/>
                    </a:ext>
                  </a:extLst>
                </a:gridCol>
              </a:tblGrid>
              <a:tr h="348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016244"/>
                  </a:ext>
                </a:extLst>
              </a:tr>
              <a:tr h="3486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046753"/>
                  </a:ext>
                </a:extLst>
              </a:tr>
              <a:tr h="3486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9741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29432"/>
              </p:ext>
            </p:extLst>
          </p:nvPr>
        </p:nvGraphicFramePr>
        <p:xfrm>
          <a:off x="3028409" y="3134095"/>
          <a:ext cx="18095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900">
                  <a:extLst>
                    <a:ext uri="{9D8B030D-6E8A-4147-A177-3AD203B41FA5}">
                      <a16:colId xmlns:a16="http://schemas.microsoft.com/office/drawing/2014/main" val="1367808351"/>
                    </a:ext>
                  </a:extLst>
                </a:gridCol>
                <a:gridCol w="361900">
                  <a:extLst>
                    <a:ext uri="{9D8B030D-6E8A-4147-A177-3AD203B41FA5}">
                      <a16:colId xmlns:a16="http://schemas.microsoft.com/office/drawing/2014/main" val="206068675"/>
                    </a:ext>
                  </a:extLst>
                </a:gridCol>
                <a:gridCol w="361900">
                  <a:extLst>
                    <a:ext uri="{9D8B030D-6E8A-4147-A177-3AD203B41FA5}">
                      <a16:colId xmlns:a16="http://schemas.microsoft.com/office/drawing/2014/main" val="3004903286"/>
                    </a:ext>
                  </a:extLst>
                </a:gridCol>
                <a:gridCol w="361900">
                  <a:extLst>
                    <a:ext uri="{9D8B030D-6E8A-4147-A177-3AD203B41FA5}">
                      <a16:colId xmlns:a16="http://schemas.microsoft.com/office/drawing/2014/main" val="4226182166"/>
                    </a:ext>
                  </a:extLst>
                </a:gridCol>
                <a:gridCol w="361900">
                  <a:extLst>
                    <a:ext uri="{9D8B030D-6E8A-4147-A177-3AD203B41FA5}">
                      <a16:colId xmlns:a16="http://schemas.microsoft.com/office/drawing/2014/main" val="1339041897"/>
                    </a:ext>
                  </a:extLst>
                </a:gridCol>
              </a:tblGrid>
              <a:tr h="3477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0337"/>
                  </a:ext>
                </a:extLst>
              </a:tr>
              <a:tr h="3477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112769"/>
                  </a:ext>
                </a:extLst>
              </a:tr>
              <a:tr h="3477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798887"/>
                  </a:ext>
                </a:extLst>
              </a:tr>
              <a:tr h="3477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447150"/>
                  </a:ext>
                </a:extLst>
              </a:tr>
              <a:tr h="3477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238739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173112" y="4967478"/>
            <a:ext cx="1691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Input image</a:t>
            </a:r>
            <a:endParaRPr lang="ko-KR" altLang="en-US" sz="1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43200" y="4967478"/>
            <a:ext cx="806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Filter</a:t>
            </a:r>
            <a:endParaRPr lang="ko-KR" altLang="en-US" sz="1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173530"/>
              </p:ext>
            </p:extLst>
          </p:nvPr>
        </p:nvGraphicFramePr>
        <p:xfrm>
          <a:off x="7116781" y="3866025"/>
          <a:ext cx="115374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05">
                  <a:extLst>
                    <a:ext uri="{9D8B030D-6E8A-4147-A177-3AD203B41FA5}">
                      <a16:colId xmlns:a16="http://schemas.microsoft.com/office/drawing/2014/main" val="2905657046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3566458551"/>
                    </a:ext>
                  </a:extLst>
                </a:gridCol>
                <a:gridCol w="362535">
                  <a:extLst>
                    <a:ext uri="{9D8B030D-6E8A-4147-A177-3AD203B41FA5}">
                      <a16:colId xmlns:a16="http://schemas.microsoft.com/office/drawing/2014/main" val="1723531471"/>
                    </a:ext>
                  </a:extLst>
                </a:gridCol>
              </a:tblGrid>
              <a:tr h="348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016244"/>
                  </a:ext>
                </a:extLst>
              </a:tr>
              <a:tr h="3486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046753"/>
                  </a:ext>
                </a:extLst>
              </a:tr>
              <a:tr h="3486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974102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7224712" y="4967478"/>
            <a:ext cx="107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output</a:t>
            </a:r>
            <a:endParaRPr lang="ko-KR" altLang="en-US" sz="1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44397" y="5488117"/>
            <a:ext cx="66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(1x1) : 1x1 + 0x1 + 1x0 + 1x1 + 0x0 + 0x1 + 0x1 + 1x1 + 1x0 = 3</a:t>
            </a:r>
          </a:p>
          <a:p>
            <a:pPr algn="ctr"/>
            <a:r>
              <a:rPr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(1x2) : 0x1 + 1x1 + 1x0 + 0x1 + 0x0 + 1x1 + 1x1 + 1x1 + 1x0 = 4</a:t>
            </a:r>
            <a:endParaRPr lang="ko-KR" altLang="en-US" sz="1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9" name="직선 화살표 연결선 8"/>
          <p:cNvCxnSpPr>
            <a:cxnSpLocks/>
          </p:cNvCxnSpPr>
          <p:nvPr/>
        </p:nvCxnSpPr>
        <p:spPr>
          <a:xfrm flipV="1">
            <a:off x="3646752" y="2714531"/>
            <a:ext cx="490019" cy="8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36771" y="2472853"/>
            <a:ext cx="1506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first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source pixel</a:t>
            </a:r>
            <a:endParaRPr lang="ko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88AC29-40F5-F842-9664-36407556CC62}"/>
              </a:ext>
            </a:extLst>
          </p:cNvPr>
          <p:cNvSpPr txBox="1"/>
          <p:nvPr/>
        </p:nvSpPr>
        <p:spPr>
          <a:xfrm>
            <a:off x="4520462" y="6124217"/>
            <a:ext cx="305185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Input 5x5, filter 3x3, stride=1</a:t>
            </a:r>
          </a:p>
        </p:txBody>
      </p:sp>
      <p:sp>
        <p:nvSpPr>
          <p:cNvPr id="3" name="사각형: 둥근 모서리 5">
            <a:extLst>
              <a:ext uri="{FF2B5EF4-FFF2-40B4-BE49-F238E27FC236}">
                <a16:creationId xmlns:a16="http://schemas.microsoft.com/office/drawing/2014/main" id="{A067D52A-EA70-31F1-BA71-9C34A6FCF0D1}"/>
              </a:ext>
            </a:extLst>
          </p:cNvPr>
          <p:cNvSpPr/>
          <p:nvPr/>
        </p:nvSpPr>
        <p:spPr>
          <a:xfrm>
            <a:off x="270407" y="930338"/>
            <a:ext cx="3977501" cy="5352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FF4C95"/>
              </a:gs>
              <a:gs pos="7000">
                <a:srgbClr val="561863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F63EF-3C08-2290-6E3B-DF39B64A7048}"/>
              </a:ext>
            </a:extLst>
          </p:cNvPr>
          <p:cNvSpPr txBox="1"/>
          <p:nvPr/>
        </p:nvSpPr>
        <p:spPr>
          <a:xfrm>
            <a:off x="351160" y="975341"/>
            <a:ext cx="3879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2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Single Channel</a:t>
            </a:r>
            <a:r>
              <a:rPr lang="ko-KR" altLang="en-US" sz="2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2987884295"/>
      </p:ext>
    </p:extLst>
  </p:cSld>
  <p:clrMapOvr>
    <a:masterClrMapping/>
  </p:clrMapOvr>
  <p:transition spd="slow">
    <p:strips dir="r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674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12944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Review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716151" y="6498102"/>
            <a:ext cx="475849" cy="300683"/>
          </a:xfrm>
        </p:spPr>
        <p:txBody>
          <a:bodyPr/>
          <a:lstStyle/>
          <a:p>
            <a:fld id="{00E3E47B-18CA-4D6B-B6F6-D68BEDC2F4E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88AC29-40F5-F842-9664-36407556CC62}"/>
              </a:ext>
            </a:extLst>
          </p:cNvPr>
          <p:cNvSpPr txBox="1"/>
          <p:nvPr/>
        </p:nvSpPr>
        <p:spPr>
          <a:xfrm>
            <a:off x="619092" y="1686415"/>
            <a:ext cx="11139678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Prevent data loss due to reduced output size after convolution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Add a specific value of pixels to the outside of the input to make the output size equal to or similar to the input size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562178"/>
              </p:ext>
            </p:extLst>
          </p:nvPr>
        </p:nvGraphicFramePr>
        <p:xfrm>
          <a:off x="3243944" y="4430491"/>
          <a:ext cx="1595542" cy="1497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153">
                  <a:extLst>
                    <a:ext uri="{9D8B030D-6E8A-4147-A177-3AD203B41FA5}">
                      <a16:colId xmlns:a16="http://schemas.microsoft.com/office/drawing/2014/main" val="2905657046"/>
                    </a:ext>
                  </a:extLst>
                </a:gridCol>
                <a:gridCol w="563236">
                  <a:extLst>
                    <a:ext uri="{9D8B030D-6E8A-4147-A177-3AD203B41FA5}">
                      <a16:colId xmlns:a16="http://schemas.microsoft.com/office/drawing/2014/main" val="3566458551"/>
                    </a:ext>
                  </a:extLst>
                </a:gridCol>
                <a:gridCol w="516153">
                  <a:extLst>
                    <a:ext uri="{9D8B030D-6E8A-4147-A177-3AD203B41FA5}">
                      <a16:colId xmlns:a16="http://schemas.microsoft.com/office/drawing/2014/main" val="1723531471"/>
                    </a:ext>
                  </a:extLst>
                </a:gridCol>
              </a:tblGrid>
              <a:tr h="4990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016244"/>
                  </a:ext>
                </a:extLst>
              </a:tr>
              <a:tr h="499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046753"/>
                  </a:ext>
                </a:extLst>
              </a:tr>
              <a:tr h="499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9741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987085"/>
              </p:ext>
            </p:extLst>
          </p:nvPr>
        </p:nvGraphicFramePr>
        <p:xfrm>
          <a:off x="6855735" y="3753762"/>
          <a:ext cx="2418895" cy="2173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779">
                  <a:extLst>
                    <a:ext uri="{9D8B030D-6E8A-4147-A177-3AD203B41FA5}">
                      <a16:colId xmlns:a16="http://schemas.microsoft.com/office/drawing/2014/main" val="1367808351"/>
                    </a:ext>
                  </a:extLst>
                </a:gridCol>
                <a:gridCol w="483779">
                  <a:extLst>
                    <a:ext uri="{9D8B030D-6E8A-4147-A177-3AD203B41FA5}">
                      <a16:colId xmlns:a16="http://schemas.microsoft.com/office/drawing/2014/main" val="206068675"/>
                    </a:ext>
                  </a:extLst>
                </a:gridCol>
                <a:gridCol w="483779">
                  <a:extLst>
                    <a:ext uri="{9D8B030D-6E8A-4147-A177-3AD203B41FA5}">
                      <a16:colId xmlns:a16="http://schemas.microsoft.com/office/drawing/2014/main" val="3004903286"/>
                    </a:ext>
                  </a:extLst>
                </a:gridCol>
                <a:gridCol w="483779">
                  <a:extLst>
                    <a:ext uri="{9D8B030D-6E8A-4147-A177-3AD203B41FA5}">
                      <a16:colId xmlns:a16="http://schemas.microsoft.com/office/drawing/2014/main" val="4226182166"/>
                    </a:ext>
                  </a:extLst>
                </a:gridCol>
                <a:gridCol w="483779">
                  <a:extLst>
                    <a:ext uri="{9D8B030D-6E8A-4147-A177-3AD203B41FA5}">
                      <a16:colId xmlns:a16="http://schemas.microsoft.com/office/drawing/2014/main" val="1339041897"/>
                    </a:ext>
                  </a:extLst>
                </a:gridCol>
              </a:tblGrid>
              <a:tr h="43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0337"/>
                  </a:ext>
                </a:extLst>
              </a:tr>
              <a:tr h="43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112769"/>
                  </a:ext>
                </a:extLst>
              </a:tr>
              <a:tr h="43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798887"/>
                  </a:ext>
                </a:extLst>
              </a:tr>
              <a:tr h="43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447150"/>
                  </a:ext>
                </a:extLst>
              </a:tr>
              <a:tr h="43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238739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190583" y="5941224"/>
            <a:ext cx="1691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Input image</a:t>
            </a:r>
            <a:endParaRPr lang="ko-KR" alt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219204" y="5941224"/>
            <a:ext cx="1691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zero padding</a:t>
            </a:r>
            <a:endParaRPr lang="ko-KR" altLang="en-US" sz="1600" b="1" dirty="0"/>
          </a:p>
        </p:txBody>
      </p:sp>
      <p:sp>
        <p:nvSpPr>
          <p:cNvPr id="3" name="사각형: 둥근 모서리 5">
            <a:extLst>
              <a:ext uri="{FF2B5EF4-FFF2-40B4-BE49-F238E27FC236}">
                <a16:creationId xmlns:a16="http://schemas.microsoft.com/office/drawing/2014/main" id="{BA44C1B4-64E9-C974-9C32-55AF0477D601}"/>
              </a:ext>
            </a:extLst>
          </p:cNvPr>
          <p:cNvSpPr/>
          <p:nvPr/>
        </p:nvSpPr>
        <p:spPr>
          <a:xfrm>
            <a:off x="270408" y="930338"/>
            <a:ext cx="3482642" cy="5352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FF4C95"/>
              </a:gs>
              <a:gs pos="7000">
                <a:srgbClr val="561863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DA440-1970-5308-12D4-FE047A05CAD4}"/>
              </a:ext>
            </a:extLst>
          </p:cNvPr>
          <p:cNvSpPr txBox="1"/>
          <p:nvPr/>
        </p:nvSpPr>
        <p:spPr>
          <a:xfrm>
            <a:off x="1371072" y="967199"/>
            <a:ext cx="12813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Padding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ABDB1A-F0E5-C86C-CAE9-406EC9CBFA39}"/>
              </a:ext>
            </a:extLst>
          </p:cNvPr>
          <p:cNvCxnSpPr/>
          <p:nvPr/>
        </p:nvCxnSpPr>
        <p:spPr>
          <a:xfrm>
            <a:off x="5362699" y="5292436"/>
            <a:ext cx="10390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882927"/>
      </p:ext>
    </p:extLst>
  </p:cSld>
  <p:clrMapOvr>
    <a:masterClrMapping/>
  </p:clrMapOvr>
  <p:transition spd="slow">
    <p:strips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12944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Review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716151" y="6498102"/>
            <a:ext cx="475849" cy="300683"/>
          </a:xfrm>
        </p:spPr>
        <p:txBody>
          <a:bodyPr/>
          <a:lstStyle/>
          <a:p>
            <a:fld id="{00E3E47B-18CA-4D6B-B6F6-D68BEDC2F4E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1C0DA7-2328-4D49-B738-8882FD060515}"/>
              </a:ext>
            </a:extLst>
          </p:cNvPr>
          <p:cNvSpPr txBox="1"/>
          <p:nvPr/>
        </p:nvSpPr>
        <p:spPr>
          <a:xfrm>
            <a:off x="-978881" y="1360981"/>
            <a:ext cx="76202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88AC29-40F5-F842-9664-36407556CC62}"/>
              </a:ext>
            </a:extLst>
          </p:cNvPr>
          <p:cNvSpPr txBox="1"/>
          <p:nvPr/>
        </p:nvSpPr>
        <p:spPr>
          <a:xfrm>
            <a:off x="624635" y="1601422"/>
            <a:ext cx="10434404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To reduce the input to a small size output by extracting only representative features</a:t>
            </a:r>
            <a:endParaRPr lang="en-US" altLang="ko-KR" sz="2000" b="1" dirty="0"/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In inference, there is no need to have all the information of the image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Reduce parameter-&gt;</a:t>
            </a:r>
            <a:r>
              <a:rPr lang="ko-KR" altLang="en-US" sz="2000" dirty="0"/>
              <a:t> </a:t>
            </a:r>
            <a:r>
              <a:rPr lang="en-US" altLang="ko-KR" sz="2000" dirty="0"/>
              <a:t>overfitting ↓, computation ↓, faster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FF2D82-8046-A486-A0B8-465D93BCA080}"/>
              </a:ext>
            </a:extLst>
          </p:cNvPr>
          <p:cNvGrpSpPr/>
          <p:nvPr/>
        </p:nvGrpSpPr>
        <p:grpSpPr>
          <a:xfrm>
            <a:off x="3505199" y="3920517"/>
            <a:ext cx="2154037" cy="1878176"/>
            <a:chOff x="3505199" y="3920517"/>
            <a:chExt cx="2154037" cy="1878176"/>
          </a:xfrm>
        </p:grpSpPr>
        <p:graphicFrame>
          <p:nvGraphicFramePr>
            <p:cNvPr id="3" name="내용 개체 틀 5">
              <a:extLst>
                <a:ext uri="{FF2B5EF4-FFF2-40B4-BE49-F238E27FC236}">
                  <a16:creationId xmlns:a16="http://schemas.microsoft.com/office/drawing/2014/main" id="{23FF18B8-74A6-F4AC-6AC7-B6BE7C29ACD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96525529"/>
                </p:ext>
              </p:extLst>
            </p:nvPr>
          </p:nvGraphicFramePr>
          <p:xfrm>
            <a:off x="3505200" y="3920517"/>
            <a:ext cx="1105852" cy="1005102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55292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529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502551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600" dirty="0">
                            <a:latin typeface="Malgun Gothic" panose="020B0503020000020004" pitchFamily="34" charset="-127"/>
                            <a:ea typeface="Malgun Gothic" panose="020B0503020000020004" pitchFamily="34" charset="-127"/>
                          </a:rPr>
                          <a:t>12</a:t>
                        </a:r>
                        <a:endParaRPr lang="ko-KR" altLang="en-US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600" dirty="0">
                            <a:latin typeface="Malgun Gothic" panose="020B0503020000020004" pitchFamily="34" charset="-127"/>
                            <a:ea typeface="Malgun Gothic" panose="020B0503020000020004" pitchFamily="34" charset="-127"/>
                          </a:rPr>
                          <a:t>20</a:t>
                        </a:r>
                        <a:endParaRPr lang="ko-KR" altLang="en-US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02551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600" dirty="0">
                            <a:latin typeface="Malgun Gothic" panose="020B0503020000020004" pitchFamily="34" charset="-127"/>
                            <a:ea typeface="Malgun Gothic" panose="020B0503020000020004" pitchFamily="34" charset="-127"/>
                          </a:rPr>
                          <a:t>3</a:t>
                        </a:r>
                        <a:endParaRPr lang="ko-KR" altLang="en-US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600" dirty="0">
                            <a:latin typeface="Malgun Gothic" panose="020B0503020000020004" pitchFamily="34" charset="-127"/>
                            <a:ea typeface="Malgun Gothic" panose="020B0503020000020004" pitchFamily="34" charset="-127"/>
                          </a:rPr>
                          <a:t>9</a:t>
                        </a:r>
                        <a:endParaRPr lang="ko-KR" altLang="en-US" sz="16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4" name="내용 개체 틀 5">
              <a:extLst>
                <a:ext uri="{FF2B5EF4-FFF2-40B4-BE49-F238E27FC236}">
                  <a16:creationId xmlns:a16="http://schemas.microsoft.com/office/drawing/2014/main" id="{11F3410E-6D50-A842-A53C-57059C415BF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94954470"/>
                </p:ext>
              </p:extLst>
            </p:nvPr>
          </p:nvGraphicFramePr>
          <p:xfrm>
            <a:off x="3505199" y="4925619"/>
            <a:ext cx="1105852" cy="873074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55292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529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3653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34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71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rgbClr val="007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3653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77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94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rgbClr val="007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5" name="내용 개체 틀 5">
              <a:extLst>
                <a:ext uri="{FF2B5EF4-FFF2-40B4-BE49-F238E27FC236}">
                  <a16:creationId xmlns:a16="http://schemas.microsoft.com/office/drawing/2014/main" id="{9CDD0F92-44EF-6B31-B9F7-D3ED01D7455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72086329"/>
                </p:ext>
              </p:extLst>
            </p:nvPr>
          </p:nvGraphicFramePr>
          <p:xfrm>
            <a:off x="4611050" y="3920517"/>
            <a:ext cx="1048186" cy="1005102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52409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2409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502551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25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2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02551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8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1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6" name="내용 개체 틀 5">
              <a:extLst>
                <a:ext uri="{FF2B5EF4-FFF2-40B4-BE49-F238E27FC236}">
                  <a16:creationId xmlns:a16="http://schemas.microsoft.com/office/drawing/2014/main" id="{502E568A-3663-C7D9-1644-A7DB54A143D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31418572"/>
                </p:ext>
              </p:extLst>
            </p:nvPr>
          </p:nvGraphicFramePr>
          <p:xfrm>
            <a:off x="4611050" y="4925619"/>
            <a:ext cx="1048186" cy="873074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52409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2409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3653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34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7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3653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22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rPr>
                          <a:t>5</a:t>
                        </a:r>
                        <a:endPara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a:txBody>
                    <a:tcPr marL="91500" marR="91500" marT="45694" marB="45694" anchor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39763A5-3514-81F1-D2D3-9640717BF6E0}"/>
              </a:ext>
            </a:extLst>
          </p:cNvPr>
          <p:cNvSpPr txBox="1"/>
          <p:nvPr/>
        </p:nvSpPr>
        <p:spPr>
          <a:xfrm>
            <a:off x="3629363" y="5815382"/>
            <a:ext cx="1963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Activation map</a:t>
            </a:r>
            <a:endParaRPr lang="ko-KR" altLang="en-US" sz="1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32440AD-4FFC-78C1-C90A-352DD184A9BE}"/>
              </a:ext>
            </a:extLst>
          </p:cNvPr>
          <p:cNvCxnSpPr>
            <a:cxnSpLocks/>
          </p:cNvCxnSpPr>
          <p:nvPr/>
        </p:nvCxnSpPr>
        <p:spPr>
          <a:xfrm flipV="1">
            <a:off x="5716902" y="4213441"/>
            <a:ext cx="961140" cy="6632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2E1C945-4EA5-E5FA-9615-473BE9FD07E3}"/>
              </a:ext>
            </a:extLst>
          </p:cNvPr>
          <p:cNvCxnSpPr>
            <a:cxnSpLocks/>
          </p:cNvCxnSpPr>
          <p:nvPr/>
        </p:nvCxnSpPr>
        <p:spPr>
          <a:xfrm>
            <a:off x="5716901" y="4990343"/>
            <a:ext cx="968008" cy="564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내용 개체 틀 5">
            <a:extLst>
              <a:ext uri="{FF2B5EF4-FFF2-40B4-BE49-F238E27FC236}">
                <a16:creationId xmlns:a16="http://schemas.microsoft.com/office/drawing/2014/main" id="{36587F44-835A-4F6C-6D10-533DBDFC83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2017631"/>
              </p:ext>
            </p:extLst>
          </p:nvPr>
        </p:nvGraphicFramePr>
        <p:xfrm>
          <a:off x="6826894" y="3427778"/>
          <a:ext cx="613203" cy="564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3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20</a:t>
                      </a:r>
                      <a:endParaRPr lang="ko-KR" altLang="en-US" sz="1600" b="0" dirty="0"/>
                    </a:p>
                  </a:txBody>
                  <a:tcPr marL="91500" marR="91500" marT="45694" marB="45694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내용 개체 틀 5">
            <a:extLst>
              <a:ext uri="{FF2B5EF4-FFF2-40B4-BE49-F238E27FC236}">
                <a16:creationId xmlns:a16="http://schemas.microsoft.com/office/drawing/2014/main" id="{2BF0C125-FA4C-5E4E-D76D-B132FDBD36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7369048"/>
              </p:ext>
            </p:extLst>
          </p:nvPr>
        </p:nvGraphicFramePr>
        <p:xfrm>
          <a:off x="6826894" y="5034367"/>
          <a:ext cx="613203" cy="564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3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11</a:t>
                      </a:r>
                      <a:endParaRPr lang="ko-KR" altLang="en-US" sz="1600" dirty="0"/>
                    </a:p>
                  </a:txBody>
                  <a:tcPr marL="91500" marR="91500" marT="45694" marB="45694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내용 개체 틀 5">
            <a:extLst>
              <a:ext uri="{FF2B5EF4-FFF2-40B4-BE49-F238E27FC236}">
                <a16:creationId xmlns:a16="http://schemas.microsoft.com/office/drawing/2014/main" id="{9A53566E-D2ED-C15C-DFB3-F1895FCBC0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8656368"/>
              </p:ext>
            </p:extLst>
          </p:nvPr>
        </p:nvGraphicFramePr>
        <p:xfrm>
          <a:off x="7440097" y="3428844"/>
          <a:ext cx="613203" cy="564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3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4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25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500" marR="91500" marT="45694" marB="45694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내용 개체 틀 5">
            <a:extLst>
              <a:ext uri="{FF2B5EF4-FFF2-40B4-BE49-F238E27FC236}">
                <a16:creationId xmlns:a16="http://schemas.microsoft.com/office/drawing/2014/main" id="{5183D5BC-1FE7-B0CC-A1C0-1794FFBD6E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1377839"/>
              </p:ext>
            </p:extLst>
          </p:nvPr>
        </p:nvGraphicFramePr>
        <p:xfrm>
          <a:off x="7440097" y="5034368"/>
          <a:ext cx="613203" cy="564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3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4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9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500" marR="91500" marT="45694" marB="45694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내용 개체 틀 5">
            <a:extLst>
              <a:ext uri="{FF2B5EF4-FFF2-40B4-BE49-F238E27FC236}">
                <a16:creationId xmlns:a16="http://schemas.microsoft.com/office/drawing/2014/main" id="{B150C56F-494D-41C6-EFF6-98A8835CE5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396092"/>
              </p:ext>
            </p:extLst>
          </p:nvPr>
        </p:nvGraphicFramePr>
        <p:xfrm>
          <a:off x="6826894" y="3991794"/>
          <a:ext cx="613203" cy="561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3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94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500" marR="91500" marT="45694" marB="45694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내용 개체 틀 5">
            <a:extLst>
              <a:ext uri="{FF2B5EF4-FFF2-40B4-BE49-F238E27FC236}">
                <a16:creationId xmlns:a16="http://schemas.microsoft.com/office/drawing/2014/main" id="{BD5B3B7D-1FD3-6673-2092-54E8421DE8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4417942"/>
              </p:ext>
            </p:extLst>
          </p:nvPr>
        </p:nvGraphicFramePr>
        <p:xfrm>
          <a:off x="6826894" y="5597317"/>
          <a:ext cx="613203" cy="5640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3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40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69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500" marR="91500" marT="45694" marB="45694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내용 개체 틀 5">
            <a:extLst>
              <a:ext uri="{FF2B5EF4-FFF2-40B4-BE49-F238E27FC236}">
                <a16:creationId xmlns:a16="http://schemas.microsoft.com/office/drawing/2014/main" id="{E0B79620-27C7-5A77-347B-CE455BC8BE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2559085"/>
              </p:ext>
            </p:extLst>
          </p:nvPr>
        </p:nvGraphicFramePr>
        <p:xfrm>
          <a:off x="7440097" y="3990728"/>
          <a:ext cx="613203" cy="564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3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4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34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500" marR="91500" marT="45694" marB="45694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내용 개체 틀 5">
            <a:extLst>
              <a:ext uri="{FF2B5EF4-FFF2-40B4-BE49-F238E27FC236}">
                <a16:creationId xmlns:a16="http://schemas.microsoft.com/office/drawing/2014/main" id="{EEDC73B3-AD5A-74FE-2836-D8BCA6B269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692826"/>
              </p:ext>
            </p:extLst>
          </p:nvPr>
        </p:nvGraphicFramePr>
        <p:xfrm>
          <a:off x="7440097" y="5597316"/>
          <a:ext cx="613203" cy="564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3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4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17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500" marR="91500" marT="45694" marB="45694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2DDEFF1-2297-18AB-C216-0FC8C18EE3D0}"/>
              </a:ext>
            </a:extLst>
          </p:cNvPr>
          <p:cNvSpPr txBox="1"/>
          <p:nvPr/>
        </p:nvSpPr>
        <p:spPr>
          <a:xfrm>
            <a:off x="6458410" y="4576380"/>
            <a:ext cx="1963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Max pooling</a:t>
            </a:r>
            <a:endParaRPr lang="ko-KR" altLang="en-US" sz="1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2E2322-A300-A275-A731-1BDA58BBE208}"/>
              </a:ext>
            </a:extLst>
          </p:cNvPr>
          <p:cNvSpPr txBox="1"/>
          <p:nvPr/>
        </p:nvSpPr>
        <p:spPr>
          <a:xfrm>
            <a:off x="6302921" y="6153936"/>
            <a:ext cx="2274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Average pooling</a:t>
            </a:r>
            <a:endParaRPr lang="ko-KR" altLang="en-US" sz="1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06951D93-4A98-9A6F-37F9-C98B4FBF0A2A}"/>
              </a:ext>
            </a:extLst>
          </p:cNvPr>
          <p:cNvSpPr/>
          <p:nvPr/>
        </p:nvSpPr>
        <p:spPr>
          <a:xfrm>
            <a:off x="270408" y="930338"/>
            <a:ext cx="3482642" cy="5352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FF4C95"/>
              </a:gs>
              <a:gs pos="7000">
                <a:srgbClr val="561863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B08AD6-1F80-B017-2668-9CEEBBD726CC}"/>
              </a:ext>
            </a:extLst>
          </p:cNvPr>
          <p:cNvSpPr txBox="1"/>
          <p:nvPr/>
        </p:nvSpPr>
        <p:spPr>
          <a:xfrm>
            <a:off x="495801" y="981840"/>
            <a:ext cx="31328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Pooling(Subsampling)</a:t>
            </a:r>
          </a:p>
        </p:txBody>
      </p:sp>
    </p:spTree>
    <p:extLst>
      <p:ext uri="{BB962C8B-B14F-4D97-AF65-F5344CB8AC3E}">
        <p14:creationId xmlns:p14="http://schemas.microsoft.com/office/powerpoint/2010/main" val="192194108"/>
      </p:ext>
    </p:extLst>
  </p:cSld>
  <p:clrMapOvr>
    <a:masterClrMapping/>
  </p:clrMapOvr>
  <p:transition spd="slow"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2B8543-11BE-4D3C-B2A7-952409F4BE20}"/>
              </a:ext>
            </a:extLst>
          </p:cNvPr>
          <p:cNvSpPr txBox="1">
            <a:spLocks/>
          </p:cNvSpPr>
          <p:nvPr/>
        </p:nvSpPr>
        <p:spPr>
          <a:xfrm>
            <a:off x="2595540" y="1569059"/>
            <a:ext cx="7000917" cy="954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</a:rPr>
              <a:t>02. Model</a:t>
            </a:r>
            <a:endParaRPr lang="ko-KR" altLang="en-US" sz="4000" dirty="0">
              <a:solidFill>
                <a:schemeClr val="bg1"/>
              </a:solidFill>
              <a:latin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71C046-3631-4B7A-B645-8FF821353B97}"/>
              </a:ext>
            </a:extLst>
          </p:cNvPr>
          <p:cNvGrpSpPr/>
          <p:nvPr/>
        </p:nvGrpSpPr>
        <p:grpSpPr>
          <a:xfrm>
            <a:off x="3758377" y="3024249"/>
            <a:ext cx="4675245" cy="808431"/>
            <a:chOff x="5708291" y="1900434"/>
            <a:chExt cx="1880558" cy="1947495"/>
          </a:xfrm>
        </p:grpSpPr>
        <p:sp>
          <p:nvSpPr>
            <p:cNvPr id="6" name="모서리가 둥근 직사각형 14">
              <a:extLst>
                <a:ext uri="{FF2B5EF4-FFF2-40B4-BE49-F238E27FC236}">
                  <a16:creationId xmlns:a16="http://schemas.microsoft.com/office/drawing/2014/main" id="{C2A1B5BF-1E24-45DE-9D77-32D007753889}"/>
                </a:ext>
              </a:extLst>
            </p:cNvPr>
            <p:cNvSpPr/>
            <p:nvPr/>
          </p:nvSpPr>
          <p:spPr>
            <a:xfrm>
              <a:off x="5708291" y="1967371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 w="19050">
              <a:solidFill>
                <a:srgbClr val="00BD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0B0F0"/>
                  </a:solidFill>
                  <a:latin typeface="+mj-ea"/>
                  <a:ea typeface="+mj-ea"/>
                </a:rPr>
                <a:t>2. Overview</a:t>
              </a:r>
            </a:p>
          </p:txBody>
        </p:sp>
        <p:sp>
          <p:nvSpPr>
            <p:cNvPr id="7" name="자유형 15">
              <a:extLst>
                <a:ext uri="{FF2B5EF4-FFF2-40B4-BE49-F238E27FC236}">
                  <a16:creationId xmlns:a16="http://schemas.microsoft.com/office/drawing/2014/main" id="{173FA1BC-42BF-4C9F-AC5F-09D2D1CDA2BC}"/>
                </a:ext>
              </a:extLst>
            </p:cNvPr>
            <p:cNvSpPr/>
            <p:nvPr/>
          </p:nvSpPr>
          <p:spPr>
            <a:xfrm>
              <a:off x="5708520" y="1900434"/>
              <a:ext cx="241266" cy="741898"/>
            </a:xfrm>
            <a:custGeom>
              <a:avLst/>
              <a:gdLst>
                <a:gd name="connsiteX0" fmla="*/ 94648 w 344388"/>
                <a:gd name="connsiteY0" fmla="*/ 0 h 344388"/>
                <a:gd name="connsiteX1" fmla="*/ 344388 w 344388"/>
                <a:gd name="connsiteY1" fmla="*/ 0 h 344388"/>
                <a:gd name="connsiteX2" fmla="*/ 0 w 344388"/>
                <a:gd name="connsiteY2" fmla="*/ 344388 h 344388"/>
                <a:gd name="connsiteX3" fmla="*/ 0 w 344388"/>
                <a:gd name="connsiteY3" fmla="*/ 94648 h 344388"/>
                <a:gd name="connsiteX4" fmla="*/ 94648 w 344388"/>
                <a:gd name="connsiteY4" fmla="*/ 0 h 34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88" h="344388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D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00BDD5"/>
                </a:solidFill>
                <a:latin typeface="+mj-ea"/>
                <a:ea typeface="+mj-ea"/>
              </a:endParaRPr>
            </a:p>
          </p:txBody>
        </p:sp>
        <p:sp>
          <p:nvSpPr>
            <p:cNvPr id="8" name="자유형 16">
              <a:extLst>
                <a:ext uri="{FF2B5EF4-FFF2-40B4-BE49-F238E27FC236}">
                  <a16:creationId xmlns:a16="http://schemas.microsoft.com/office/drawing/2014/main" id="{1C94B99C-FA4D-4313-87EF-C9A53E019EF0}"/>
                </a:ext>
              </a:extLst>
            </p:cNvPr>
            <p:cNvSpPr/>
            <p:nvPr/>
          </p:nvSpPr>
          <p:spPr>
            <a:xfrm rot="18000000">
              <a:off x="5596164" y="2101602"/>
              <a:ext cx="356228" cy="48010"/>
            </a:xfrm>
            <a:custGeom>
              <a:avLst/>
              <a:gdLst>
                <a:gd name="connsiteX0" fmla="*/ 101541 w 261614"/>
                <a:gd name="connsiteY0" fmla="*/ 2305 h 160794"/>
                <a:gd name="connsiteX1" fmla="*/ 101540 w 261614"/>
                <a:gd name="connsiteY1" fmla="*/ 2306 h 160794"/>
                <a:gd name="connsiteX2" fmla="*/ 101540 w 261614"/>
                <a:gd name="connsiteY2" fmla="*/ 2305 h 160794"/>
                <a:gd name="connsiteX3" fmla="*/ 254856 w 261614"/>
                <a:gd name="connsiteY3" fmla="*/ 121406 h 160794"/>
                <a:gd name="connsiteX4" fmla="*/ 261614 w 261614"/>
                <a:gd name="connsiteY4" fmla="*/ 137721 h 160794"/>
                <a:gd name="connsiteX5" fmla="*/ 261613 w 261614"/>
                <a:gd name="connsiteY5" fmla="*/ 137721 h 160794"/>
                <a:gd name="connsiteX6" fmla="*/ 238540 w 261614"/>
                <a:gd name="connsiteY6" fmla="*/ 160794 h 160794"/>
                <a:gd name="connsiteX7" fmla="*/ 24796 w 261614"/>
                <a:gd name="connsiteY7" fmla="*/ 160793 h 160794"/>
                <a:gd name="connsiteX8" fmla="*/ 21762 w 261614"/>
                <a:gd name="connsiteY8" fmla="*/ 159536 h 160794"/>
                <a:gd name="connsiteX9" fmla="*/ 11539 w 261614"/>
                <a:gd name="connsiteY9" fmla="*/ 158190 h 160794"/>
                <a:gd name="connsiteX10" fmla="*/ 11540 w 261614"/>
                <a:gd name="connsiteY10" fmla="*/ 158189 h 160794"/>
                <a:gd name="connsiteX11" fmla="*/ 3095 w 261614"/>
                <a:gd name="connsiteY11" fmla="*/ 126671 h 160794"/>
                <a:gd name="connsiteX12" fmla="*/ 70022 w 261614"/>
                <a:gd name="connsiteY12" fmla="*/ 10751 h 160794"/>
                <a:gd name="connsiteX13" fmla="*/ 84033 w 261614"/>
                <a:gd name="connsiteY13" fmla="*/ 0 h 160794"/>
                <a:gd name="connsiteX14" fmla="*/ 101540 w 261614"/>
                <a:gd name="connsiteY14" fmla="*/ 2306 h 160794"/>
                <a:gd name="connsiteX15" fmla="*/ 112290 w 261614"/>
                <a:gd name="connsiteY15" fmla="*/ 16315 h 160794"/>
                <a:gd name="connsiteX16" fmla="*/ 109985 w 261614"/>
                <a:gd name="connsiteY16" fmla="*/ 33823 h 160794"/>
                <a:gd name="connsiteX17" fmla="*/ 63321 w 261614"/>
                <a:gd name="connsiteY17" fmla="*/ 114648 h 160794"/>
                <a:gd name="connsiteX18" fmla="*/ 238541 w 261614"/>
                <a:gd name="connsiteY18" fmla="*/ 114648 h 160794"/>
                <a:gd name="connsiteX19" fmla="*/ 254856 w 261614"/>
                <a:gd name="connsiteY19" fmla="*/ 121406 h 16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1614" h="160794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1"/>
              <a:endParaRPr lang="ko-KR" altLang="en-US" sz="1050" b="1" dirty="0">
                <a:solidFill>
                  <a:srgbClr val="00BDD5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0461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53DF7472-DBB0-C782-AF48-A21F81BB3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617020"/>
              </p:ext>
            </p:extLst>
          </p:nvPr>
        </p:nvGraphicFramePr>
        <p:xfrm>
          <a:off x="1071685" y="1814252"/>
          <a:ext cx="1960730" cy="18288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92146">
                  <a:extLst>
                    <a:ext uri="{9D8B030D-6E8A-4147-A177-3AD203B41FA5}">
                      <a16:colId xmlns:a16="http://schemas.microsoft.com/office/drawing/2014/main" val="2446920443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3110832509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506411132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2394290498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2770351143"/>
                    </a:ext>
                  </a:extLst>
                </a:gridCol>
              </a:tblGrid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23777"/>
                  </a:ext>
                </a:extLst>
              </a:tr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84068"/>
                  </a:ext>
                </a:extLst>
              </a:tr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16212"/>
                  </a:ext>
                </a:extLst>
              </a:tr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006595"/>
                  </a:ext>
                </a:extLst>
              </a:tr>
              <a:tr h="29104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390038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36202" y="211879"/>
            <a:ext cx="72924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Multi Channel Convolution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707215" y="6317049"/>
            <a:ext cx="475849" cy="300683"/>
          </a:xfrm>
        </p:spPr>
        <p:txBody>
          <a:bodyPr/>
          <a:lstStyle/>
          <a:p>
            <a:fld id="{00E3E47B-18CA-4D6B-B6F6-D68BEDC2F4E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5463C3E-9F37-D317-3912-182F67EB9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47960"/>
              </p:ext>
            </p:extLst>
          </p:nvPr>
        </p:nvGraphicFramePr>
        <p:xfrm>
          <a:off x="970590" y="1939718"/>
          <a:ext cx="1960730" cy="18288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92146">
                  <a:extLst>
                    <a:ext uri="{9D8B030D-6E8A-4147-A177-3AD203B41FA5}">
                      <a16:colId xmlns:a16="http://schemas.microsoft.com/office/drawing/2014/main" val="2446920443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3110832509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506411132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2394290498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2770351143"/>
                    </a:ext>
                  </a:extLst>
                </a:gridCol>
              </a:tblGrid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23777"/>
                  </a:ext>
                </a:extLst>
              </a:tr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84068"/>
                  </a:ext>
                </a:extLst>
              </a:tr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16212"/>
                  </a:ext>
                </a:extLst>
              </a:tr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006595"/>
                  </a:ext>
                </a:extLst>
              </a:tr>
              <a:tr h="29104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390038"/>
                  </a:ext>
                </a:extLst>
              </a:tr>
            </a:tbl>
          </a:graphicData>
        </a:graphic>
      </p:graphicFrame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A3E7027-2ABC-C2A7-CB3C-B907A7349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628820"/>
              </p:ext>
            </p:extLst>
          </p:nvPr>
        </p:nvGraphicFramePr>
        <p:xfrm>
          <a:off x="800220" y="2074905"/>
          <a:ext cx="1960730" cy="18288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92146">
                  <a:extLst>
                    <a:ext uri="{9D8B030D-6E8A-4147-A177-3AD203B41FA5}">
                      <a16:colId xmlns:a16="http://schemas.microsoft.com/office/drawing/2014/main" val="2446920443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3110832509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506411132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2394290498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2770351143"/>
                    </a:ext>
                  </a:extLst>
                </a:gridCol>
              </a:tblGrid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23777"/>
                  </a:ext>
                </a:extLst>
              </a:tr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84068"/>
                  </a:ext>
                </a:extLst>
              </a:tr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16212"/>
                  </a:ext>
                </a:extLst>
              </a:tr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006595"/>
                  </a:ext>
                </a:extLst>
              </a:tr>
              <a:tr h="29104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390038"/>
                  </a:ext>
                </a:extLst>
              </a:tr>
            </a:tbl>
          </a:graphicData>
        </a:graphic>
      </p:graphicFrame>
      <p:sp>
        <p:nvSpPr>
          <p:cNvPr id="12" name="정육면체 11">
            <a:extLst>
              <a:ext uri="{FF2B5EF4-FFF2-40B4-BE49-F238E27FC236}">
                <a16:creationId xmlns:a16="http://schemas.microsoft.com/office/drawing/2014/main" id="{FAA4787C-9054-4E98-4A90-0986D7E96592}"/>
              </a:ext>
            </a:extLst>
          </p:cNvPr>
          <p:cNvSpPr/>
          <p:nvPr/>
        </p:nvSpPr>
        <p:spPr>
          <a:xfrm>
            <a:off x="786365" y="1804587"/>
            <a:ext cx="1066798" cy="1006383"/>
          </a:xfrm>
          <a:prstGeom prst="cube">
            <a:avLst>
              <a:gd name="adj" fmla="val 27753"/>
            </a:avLst>
          </a:prstGeom>
          <a:solidFill>
            <a:schemeClr val="tx1">
              <a:alpha val="74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4" name="표 5">
            <a:extLst>
              <a:ext uri="{FF2B5EF4-FFF2-40B4-BE49-F238E27FC236}">
                <a16:creationId xmlns:a16="http://schemas.microsoft.com/office/drawing/2014/main" id="{D2DBF061-5980-E64C-8130-E564210DD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47917"/>
              </p:ext>
            </p:extLst>
          </p:nvPr>
        </p:nvGraphicFramePr>
        <p:xfrm>
          <a:off x="6909065" y="1731097"/>
          <a:ext cx="1960730" cy="18288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92146">
                  <a:extLst>
                    <a:ext uri="{9D8B030D-6E8A-4147-A177-3AD203B41FA5}">
                      <a16:colId xmlns:a16="http://schemas.microsoft.com/office/drawing/2014/main" val="2446920443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3110832509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506411132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2394290498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2770351143"/>
                    </a:ext>
                  </a:extLst>
                </a:gridCol>
              </a:tblGrid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23777"/>
                  </a:ext>
                </a:extLst>
              </a:tr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84068"/>
                  </a:ext>
                </a:extLst>
              </a:tr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16212"/>
                  </a:ext>
                </a:extLst>
              </a:tr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006595"/>
                  </a:ext>
                </a:extLst>
              </a:tr>
              <a:tr h="29104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39003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686A3F9-6B47-8A99-D28A-97E92B94A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798174"/>
              </p:ext>
            </p:extLst>
          </p:nvPr>
        </p:nvGraphicFramePr>
        <p:xfrm>
          <a:off x="6807970" y="1856563"/>
          <a:ext cx="1960730" cy="18288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92146">
                  <a:extLst>
                    <a:ext uri="{9D8B030D-6E8A-4147-A177-3AD203B41FA5}">
                      <a16:colId xmlns:a16="http://schemas.microsoft.com/office/drawing/2014/main" val="2446920443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3110832509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506411132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2394290498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2770351143"/>
                    </a:ext>
                  </a:extLst>
                </a:gridCol>
              </a:tblGrid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23777"/>
                  </a:ext>
                </a:extLst>
              </a:tr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84068"/>
                  </a:ext>
                </a:extLst>
              </a:tr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16212"/>
                  </a:ext>
                </a:extLst>
              </a:tr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006595"/>
                  </a:ext>
                </a:extLst>
              </a:tr>
              <a:tr h="29104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390038"/>
                  </a:ext>
                </a:extLst>
              </a:tr>
            </a:tbl>
          </a:graphicData>
        </a:graphic>
      </p:graphicFrame>
      <p:graphicFrame>
        <p:nvGraphicFramePr>
          <p:cNvPr id="16" name="표 5">
            <a:extLst>
              <a:ext uri="{FF2B5EF4-FFF2-40B4-BE49-F238E27FC236}">
                <a16:creationId xmlns:a16="http://schemas.microsoft.com/office/drawing/2014/main" id="{328AE08C-549C-9BBC-8065-630AA479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738385"/>
              </p:ext>
            </p:extLst>
          </p:nvPr>
        </p:nvGraphicFramePr>
        <p:xfrm>
          <a:off x="6637600" y="1991750"/>
          <a:ext cx="1960730" cy="18288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92146">
                  <a:extLst>
                    <a:ext uri="{9D8B030D-6E8A-4147-A177-3AD203B41FA5}">
                      <a16:colId xmlns:a16="http://schemas.microsoft.com/office/drawing/2014/main" val="2446920443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3110832509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506411132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2394290498"/>
                    </a:ext>
                  </a:extLst>
                </a:gridCol>
                <a:gridCol w="392146">
                  <a:extLst>
                    <a:ext uri="{9D8B030D-6E8A-4147-A177-3AD203B41FA5}">
                      <a16:colId xmlns:a16="http://schemas.microsoft.com/office/drawing/2014/main" val="2770351143"/>
                    </a:ext>
                  </a:extLst>
                </a:gridCol>
              </a:tblGrid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23777"/>
                  </a:ext>
                </a:extLst>
              </a:tr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84068"/>
                  </a:ext>
                </a:extLst>
              </a:tr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16212"/>
                  </a:ext>
                </a:extLst>
              </a:tr>
              <a:tr h="3374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006595"/>
                  </a:ext>
                </a:extLst>
              </a:tr>
              <a:tr h="29104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390038"/>
                  </a:ext>
                </a:extLst>
              </a:tr>
            </a:tbl>
          </a:graphicData>
        </a:graphic>
      </p:graphicFrame>
      <p:sp>
        <p:nvSpPr>
          <p:cNvPr id="17" name="정육면체 16">
            <a:extLst>
              <a:ext uri="{FF2B5EF4-FFF2-40B4-BE49-F238E27FC236}">
                <a16:creationId xmlns:a16="http://schemas.microsoft.com/office/drawing/2014/main" id="{01756A8C-78EF-A332-2BFD-DB635EE761DF}"/>
              </a:ext>
            </a:extLst>
          </p:cNvPr>
          <p:cNvSpPr/>
          <p:nvPr/>
        </p:nvSpPr>
        <p:spPr>
          <a:xfrm>
            <a:off x="6623745" y="1721432"/>
            <a:ext cx="1066798" cy="1006383"/>
          </a:xfrm>
          <a:prstGeom prst="cube">
            <a:avLst>
              <a:gd name="adj" fmla="val 27753"/>
            </a:avLst>
          </a:prstGeom>
          <a:solidFill>
            <a:schemeClr val="tx1">
              <a:alpha val="74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정육면체 19">
            <a:extLst>
              <a:ext uri="{FF2B5EF4-FFF2-40B4-BE49-F238E27FC236}">
                <a16:creationId xmlns:a16="http://schemas.microsoft.com/office/drawing/2014/main" id="{EC93E6C5-8515-9859-B211-B42B5C7DB89C}"/>
              </a:ext>
            </a:extLst>
          </p:cNvPr>
          <p:cNvSpPr/>
          <p:nvPr/>
        </p:nvSpPr>
        <p:spPr>
          <a:xfrm>
            <a:off x="7792717" y="2833542"/>
            <a:ext cx="1090934" cy="1006383"/>
          </a:xfrm>
          <a:prstGeom prst="cube">
            <a:avLst>
              <a:gd name="adj" fmla="val 27753"/>
            </a:avLst>
          </a:prstGeom>
          <a:solidFill>
            <a:schemeClr val="tx1">
              <a:alpha val="74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EDDAE9-AE6C-A31D-F738-FBD5EE89EF21}"/>
                  </a:ext>
                </a:extLst>
              </p:cNvPr>
              <p:cNvSpPr txBox="1"/>
              <p:nvPr/>
            </p:nvSpPr>
            <p:spPr>
              <a:xfrm>
                <a:off x="3133510" y="2000001"/>
                <a:ext cx="82510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4000" i="1" smtClean="0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kumimoji="1" lang="ko-Kore-KR" altLang="en-US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EDDAE9-AE6C-A31D-F738-FBD5EE89E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510" y="2000001"/>
                <a:ext cx="825108" cy="615553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F704FC6-3B82-8DD9-1013-5A9F204D3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001700"/>
              </p:ext>
            </p:extLst>
          </p:nvPr>
        </p:nvGraphicFramePr>
        <p:xfrm>
          <a:off x="4260427" y="1911924"/>
          <a:ext cx="82510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54">
                  <a:extLst>
                    <a:ext uri="{9D8B030D-6E8A-4147-A177-3AD203B41FA5}">
                      <a16:colId xmlns:a16="http://schemas.microsoft.com/office/drawing/2014/main" val="2913875437"/>
                    </a:ext>
                  </a:extLst>
                </a:gridCol>
                <a:gridCol w="412554">
                  <a:extLst>
                    <a:ext uri="{9D8B030D-6E8A-4147-A177-3AD203B41FA5}">
                      <a16:colId xmlns:a16="http://schemas.microsoft.com/office/drawing/2014/main" val="3474545577"/>
                    </a:ext>
                  </a:extLst>
                </a:gridCol>
              </a:tblGrid>
              <a:tr h="3234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325503"/>
                  </a:ext>
                </a:extLst>
              </a:tr>
              <a:tr h="3234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780958"/>
                  </a:ext>
                </a:extLst>
              </a:tr>
            </a:tbl>
          </a:graphicData>
        </a:graphic>
      </p:graphicFrame>
      <p:graphicFrame>
        <p:nvGraphicFramePr>
          <p:cNvPr id="27" name="표 25">
            <a:extLst>
              <a:ext uri="{FF2B5EF4-FFF2-40B4-BE49-F238E27FC236}">
                <a16:creationId xmlns:a16="http://schemas.microsoft.com/office/drawing/2014/main" id="{A5B47A67-1C7A-BB48-4369-8D9DB3A2B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325629"/>
              </p:ext>
            </p:extLst>
          </p:nvPr>
        </p:nvGraphicFramePr>
        <p:xfrm>
          <a:off x="4162895" y="2008729"/>
          <a:ext cx="82510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54">
                  <a:extLst>
                    <a:ext uri="{9D8B030D-6E8A-4147-A177-3AD203B41FA5}">
                      <a16:colId xmlns:a16="http://schemas.microsoft.com/office/drawing/2014/main" val="2913875437"/>
                    </a:ext>
                  </a:extLst>
                </a:gridCol>
                <a:gridCol w="412554">
                  <a:extLst>
                    <a:ext uri="{9D8B030D-6E8A-4147-A177-3AD203B41FA5}">
                      <a16:colId xmlns:a16="http://schemas.microsoft.com/office/drawing/2014/main" val="3474545577"/>
                    </a:ext>
                  </a:extLst>
                </a:gridCol>
              </a:tblGrid>
              <a:tr h="3234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325503"/>
                  </a:ext>
                </a:extLst>
              </a:tr>
              <a:tr h="3234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780958"/>
                  </a:ext>
                </a:extLst>
              </a:tr>
            </a:tbl>
          </a:graphicData>
        </a:graphic>
      </p:graphicFrame>
      <p:graphicFrame>
        <p:nvGraphicFramePr>
          <p:cNvPr id="23" name="표 25">
            <a:extLst>
              <a:ext uri="{FF2B5EF4-FFF2-40B4-BE49-F238E27FC236}">
                <a16:creationId xmlns:a16="http://schemas.microsoft.com/office/drawing/2014/main" id="{1CF7D882-2C14-3113-F17D-81E0E3B1F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920339"/>
              </p:ext>
            </p:extLst>
          </p:nvPr>
        </p:nvGraphicFramePr>
        <p:xfrm>
          <a:off x="4059713" y="2124696"/>
          <a:ext cx="82510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54">
                  <a:extLst>
                    <a:ext uri="{9D8B030D-6E8A-4147-A177-3AD203B41FA5}">
                      <a16:colId xmlns:a16="http://schemas.microsoft.com/office/drawing/2014/main" val="2913875437"/>
                    </a:ext>
                  </a:extLst>
                </a:gridCol>
                <a:gridCol w="412554">
                  <a:extLst>
                    <a:ext uri="{9D8B030D-6E8A-4147-A177-3AD203B41FA5}">
                      <a16:colId xmlns:a16="http://schemas.microsoft.com/office/drawing/2014/main" val="3474545577"/>
                    </a:ext>
                  </a:extLst>
                </a:gridCol>
              </a:tblGrid>
              <a:tr h="3234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325503"/>
                  </a:ext>
                </a:extLst>
              </a:tr>
              <a:tr h="3234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780958"/>
                  </a:ext>
                </a:extLst>
              </a:tr>
            </a:tbl>
          </a:graphicData>
        </a:graphic>
      </p:graphicFrame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7E2E8C34-9BF9-003D-3A4E-6B1C7E062D4F}"/>
              </a:ext>
            </a:extLst>
          </p:cNvPr>
          <p:cNvCxnSpPr>
            <a:cxnSpLocks/>
          </p:cNvCxnSpPr>
          <p:nvPr/>
        </p:nvCxnSpPr>
        <p:spPr>
          <a:xfrm>
            <a:off x="1853163" y="1787229"/>
            <a:ext cx="2619104" cy="124695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5CD67D98-AFF3-A633-FDEA-FC383CDFAD45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517630" y="2856216"/>
            <a:ext cx="2954637" cy="6295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04815C2-2B53-6472-4003-FAE0B4B38EAB}"/>
              </a:ext>
            </a:extLst>
          </p:cNvPr>
          <p:cNvSpPr txBox="1"/>
          <p:nvPr/>
        </p:nvSpPr>
        <p:spPr>
          <a:xfrm>
            <a:off x="800220" y="3948951"/>
            <a:ext cx="186352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5</a:t>
            </a:r>
            <a:r>
              <a:rPr kumimoji="1" lang="en-US" altLang="ko-Kore-KR" sz="1400" dirty="0"/>
              <a:t> x </a:t>
            </a:r>
            <a:r>
              <a:rPr kumimoji="1" lang="en-US" altLang="ko-KR" sz="1400" dirty="0"/>
              <a:t>5</a:t>
            </a:r>
            <a:r>
              <a:rPr kumimoji="1" lang="en-US" altLang="ko-Kore-KR" sz="1400" dirty="0"/>
              <a:t> x </a:t>
            </a:r>
            <a:r>
              <a:rPr kumimoji="1" lang="en-US" altLang="ko-KR" sz="1400" dirty="0"/>
              <a:t>3</a:t>
            </a:r>
            <a:endParaRPr kumimoji="1" lang="ko-Kore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7199CE-2BA7-2A81-19B5-26D067FB6AA7}"/>
              </a:ext>
            </a:extLst>
          </p:cNvPr>
          <p:cNvSpPr txBox="1"/>
          <p:nvPr/>
        </p:nvSpPr>
        <p:spPr>
          <a:xfrm>
            <a:off x="3546064" y="2936634"/>
            <a:ext cx="186352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2</a:t>
            </a:r>
            <a:r>
              <a:rPr kumimoji="1" lang="en-US" altLang="ko-Kore-KR" sz="1400" dirty="0"/>
              <a:t> x </a:t>
            </a:r>
            <a:r>
              <a:rPr kumimoji="1" lang="en-US" altLang="ko-KR" sz="1400" dirty="0"/>
              <a:t>2</a:t>
            </a:r>
            <a:r>
              <a:rPr kumimoji="1" lang="en-US" altLang="ko-Kore-KR" sz="1400" dirty="0"/>
              <a:t> x </a:t>
            </a:r>
            <a:r>
              <a:rPr kumimoji="1" lang="en-US" altLang="ko-KR" sz="1400" dirty="0"/>
              <a:t>3</a:t>
            </a:r>
            <a:endParaRPr kumimoji="1" lang="ko-Kore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4773D6-419D-1876-E6C6-66EFC047A913}"/>
              </a:ext>
            </a:extLst>
          </p:cNvPr>
          <p:cNvSpPr txBox="1"/>
          <p:nvPr/>
        </p:nvSpPr>
        <p:spPr>
          <a:xfrm>
            <a:off x="624635" y="972231"/>
            <a:ext cx="203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" altLang="ko-KR" sz="2400" b="1" dirty="0">
                <a:solidFill>
                  <a:srgbClr val="333F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One Filter</a:t>
            </a:r>
            <a:endParaRPr lang="en-US" altLang="ko-KR" sz="2400" b="1" dirty="0">
              <a:solidFill>
                <a:srgbClr val="333F5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6394BF-EECD-BDCC-1868-6DA6FE467631}"/>
                  </a:ext>
                </a:extLst>
              </p:cNvPr>
              <p:cNvSpPr txBox="1"/>
              <p:nvPr/>
            </p:nvSpPr>
            <p:spPr>
              <a:xfrm rot="5400000">
                <a:off x="1446153" y="4247764"/>
                <a:ext cx="4504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ore-KR" altLang="en-US" sz="32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6394BF-EECD-BDCC-1868-6DA6FE467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446153" y="4247764"/>
                <a:ext cx="450444" cy="492443"/>
              </a:xfrm>
              <a:prstGeom prst="rect">
                <a:avLst/>
              </a:prstGeom>
              <a:blipFill>
                <a:blip r:embed="rId5"/>
                <a:stretch>
                  <a:fillRect t="-2778" b="-277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0" name="표 40">
            <a:extLst>
              <a:ext uri="{FF2B5EF4-FFF2-40B4-BE49-F238E27FC236}">
                <a16:creationId xmlns:a16="http://schemas.microsoft.com/office/drawing/2014/main" id="{943849FA-BEA0-F0C5-95C2-B3C6D9AC2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41489"/>
              </p:ext>
            </p:extLst>
          </p:nvPr>
        </p:nvGraphicFramePr>
        <p:xfrm>
          <a:off x="827261" y="4801762"/>
          <a:ext cx="145097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2743">
                  <a:extLst>
                    <a:ext uri="{9D8B030D-6E8A-4147-A177-3AD203B41FA5}">
                      <a16:colId xmlns:a16="http://schemas.microsoft.com/office/drawing/2014/main" val="1935029119"/>
                    </a:ext>
                  </a:extLst>
                </a:gridCol>
                <a:gridCol w="362743">
                  <a:extLst>
                    <a:ext uri="{9D8B030D-6E8A-4147-A177-3AD203B41FA5}">
                      <a16:colId xmlns:a16="http://schemas.microsoft.com/office/drawing/2014/main" val="3136338104"/>
                    </a:ext>
                  </a:extLst>
                </a:gridCol>
                <a:gridCol w="362743">
                  <a:extLst>
                    <a:ext uri="{9D8B030D-6E8A-4147-A177-3AD203B41FA5}">
                      <a16:colId xmlns:a16="http://schemas.microsoft.com/office/drawing/2014/main" val="3628976781"/>
                    </a:ext>
                  </a:extLst>
                </a:gridCol>
                <a:gridCol w="362743">
                  <a:extLst>
                    <a:ext uri="{9D8B030D-6E8A-4147-A177-3AD203B41FA5}">
                      <a16:colId xmlns:a16="http://schemas.microsoft.com/office/drawing/2014/main" val="2004015906"/>
                    </a:ext>
                  </a:extLst>
                </a:gridCol>
              </a:tblGrid>
              <a:tr h="3284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957595"/>
                  </a:ext>
                </a:extLst>
              </a:tr>
              <a:tr h="32842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34268"/>
                  </a:ext>
                </a:extLst>
              </a:tr>
              <a:tr h="32842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822797"/>
                  </a:ext>
                </a:extLst>
              </a:tr>
              <a:tr h="32842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33500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1A1043E1-C1FA-6997-E5F4-7BAD7BD07965}"/>
              </a:ext>
            </a:extLst>
          </p:cNvPr>
          <p:cNvSpPr txBox="1"/>
          <p:nvPr/>
        </p:nvSpPr>
        <p:spPr>
          <a:xfrm>
            <a:off x="3009341" y="876175"/>
            <a:ext cx="2039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Stride = 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Padding = 0</a:t>
            </a:r>
            <a:endParaRPr kumimoji="1" lang="ko-Kore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005BF29-21A9-1631-4363-F27553F00D80}"/>
              </a:ext>
            </a:extLst>
          </p:cNvPr>
          <p:cNvSpPr/>
          <p:nvPr/>
        </p:nvSpPr>
        <p:spPr>
          <a:xfrm>
            <a:off x="810587" y="4805300"/>
            <a:ext cx="382090" cy="365595"/>
          </a:xfrm>
          <a:prstGeom prst="rect">
            <a:avLst/>
          </a:prstGeom>
          <a:solidFill>
            <a:schemeClr val="accent1">
              <a:alpha val="0"/>
            </a:schemeClr>
          </a:solidFill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423377A-5C3B-6E09-B6CC-9458019EBF4F}"/>
              </a:ext>
            </a:extLst>
          </p:cNvPr>
          <p:cNvSpPr/>
          <p:nvPr/>
        </p:nvSpPr>
        <p:spPr>
          <a:xfrm>
            <a:off x="3476058" y="5627626"/>
            <a:ext cx="288893" cy="3077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2746FA-AEEC-BB7B-1AB4-2D21AF9EB2EF}"/>
              </a:ext>
            </a:extLst>
          </p:cNvPr>
          <p:cNvSpPr/>
          <p:nvPr/>
        </p:nvSpPr>
        <p:spPr>
          <a:xfrm>
            <a:off x="4714848" y="5627626"/>
            <a:ext cx="288893" cy="30777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9BBECB-77D2-74EA-02C9-0E455E41F105}"/>
              </a:ext>
            </a:extLst>
          </p:cNvPr>
          <p:cNvSpPr/>
          <p:nvPr/>
        </p:nvSpPr>
        <p:spPr>
          <a:xfrm>
            <a:off x="5953639" y="5624821"/>
            <a:ext cx="288893" cy="30777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4C86DAC-9490-1B00-9F58-CD3203DD8C9A}"/>
              </a:ext>
            </a:extLst>
          </p:cNvPr>
          <p:cNvSpPr/>
          <p:nvPr/>
        </p:nvSpPr>
        <p:spPr>
          <a:xfrm>
            <a:off x="4046412" y="5628990"/>
            <a:ext cx="288893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41B8A3A-087C-33A0-DD7B-A35754A361E9}"/>
              </a:ext>
            </a:extLst>
          </p:cNvPr>
          <p:cNvSpPr/>
          <p:nvPr/>
        </p:nvSpPr>
        <p:spPr>
          <a:xfrm>
            <a:off x="6523994" y="5624821"/>
            <a:ext cx="288893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29F6E48-B030-E40E-4FD3-02116DFFCD55}"/>
              </a:ext>
            </a:extLst>
          </p:cNvPr>
          <p:cNvSpPr/>
          <p:nvPr/>
        </p:nvSpPr>
        <p:spPr>
          <a:xfrm>
            <a:off x="5285202" y="5627626"/>
            <a:ext cx="288893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AEC620-624F-8D24-01E5-92BCCE7F0BB4}"/>
                  </a:ext>
                </a:extLst>
              </p:cNvPr>
              <p:cNvSpPr txBox="1"/>
              <p:nvPr/>
            </p:nvSpPr>
            <p:spPr>
              <a:xfrm>
                <a:off x="3702308" y="5627626"/>
                <a:ext cx="4067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2000" i="1" smtClean="0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AEC620-624F-8D24-01E5-92BCCE7F0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308" y="5627626"/>
                <a:ext cx="406747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45412DE-D937-7B3F-D49D-1D6189325703}"/>
                  </a:ext>
                </a:extLst>
              </p:cNvPr>
              <p:cNvSpPr txBox="1"/>
              <p:nvPr/>
            </p:nvSpPr>
            <p:spPr>
              <a:xfrm>
                <a:off x="4941099" y="5626262"/>
                <a:ext cx="4067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2000" i="1" smtClean="0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45412DE-D937-7B3F-D49D-1D6189325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099" y="5626262"/>
                <a:ext cx="406747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D37B954-1096-B5D9-FDB8-2DB342DCB0ED}"/>
                  </a:ext>
                </a:extLst>
              </p:cNvPr>
              <p:cNvSpPr txBox="1"/>
              <p:nvPr/>
            </p:nvSpPr>
            <p:spPr>
              <a:xfrm>
                <a:off x="6179891" y="5624821"/>
                <a:ext cx="4067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2000" i="1" smtClean="0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D37B954-1096-B5D9-FDB8-2DB342DCB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891" y="5624821"/>
                <a:ext cx="406747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CAEBD7B-1AA0-6B4A-DECF-50323B779E2F}"/>
                  </a:ext>
                </a:extLst>
              </p:cNvPr>
              <p:cNvSpPr txBox="1"/>
              <p:nvPr/>
            </p:nvSpPr>
            <p:spPr>
              <a:xfrm>
                <a:off x="4409540" y="5658404"/>
                <a:ext cx="254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CAEBD7B-1AA0-6B4A-DECF-50323B779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540" y="5658404"/>
                <a:ext cx="254878" cy="276999"/>
              </a:xfrm>
              <a:prstGeom prst="rect">
                <a:avLst/>
              </a:prstGeom>
              <a:blipFill>
                <a:blip r:embed="rId9"/>
                <a:stretch>
                  <a:fillRect l="-14286" r="-9524" b="-869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EFDE50B-0AF2-1C9C-BC67-59C7AF0E1928}"/>
                  </a:ext>
                </a:extLst>
              </p:cNvPr>
              <p:cNvSpPr txBox="1"/>
              <p:nvPr/>
            </p:nvSpPr>
            <p:spPr>
              <a:xfrm>
                <a:off x="5626089" y="5640209"/>
                <a:ext cx="254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EFDE50B-0AF2-1C9C-BC67-59C7AF0E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89" y="5640209"/>
                <a:ext cx="254878" cy="276999"/>
              </a:xfrm>
              <a:prstGeom prst="rect">
                <a:avLst/>
              </a:prstGeom>
              <a:blipFill>
                <a:blip r:embed="rId10"/>
                <a:stretch>
                  <a:fillRect l="-14286" r="-9524" b="-869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D90DAA38-8A94-D7B9-7784-6DE2DCF16A2C}"/>
              </a:ext>
            </a:extLst>
          </p:cNvPr>
          <p:cNvCxnSpPr>
            <a:cxnSpLocks/>
          </p:cNvCxnSpPr>
          <p:nvPr/>
        </p:nvCxnSpPr>
        <p:spPr>
          <a:xfrm>
            <a:off x="1223479" y="4800142"/>
            <a:ext cx="1459507" cy="779988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6669B642-7D88-D031-4065-F762A39B18E0}"/>
              </a:ext>
            </a:extLst>
          </p:cNvPr>
          <p:cNvCxnSpPr>
            <a:cxnSpLocks/>
          </p:cNvCxnSpPr>
          <p:nvPr/>
        </p:nvCxnSpPr>
        <p:spPr>
          <a:xfrm>
            <a:off x="1209351" y="5185923"/>
            <a:ext cx="1473635" cy="759802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0693ECE-6399-F939-B0A9-17D7B62C9F08}"/>
              </a:ext>
            </a:extLst>
          </p:cNvPr>
          <p:cNvSpPr/>
          <p:nvPr/>
        </p:nvSpPr>
        <p:spPr>
          <a:xfrm>
            <a:off x="2682986" y="5580130"/>
            <a:ext cx="382090" cy="365595"/>
          </a:xfrm>
          <a:prstGeom prst="rect">
            <a:avLst/>
          </a:prstGeom>
          <a:solidFill>
            <a:schemeClr val="accent1">
              <a:alpha val="0"/>
            </a:schemeClr>
          </a:solidFill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6F85D2E-D54B-B4A9-AED8-932AC7001710}"/>
                  </a:ext>
                </a:extLst>
              </p:cNvPr>
              <p:cNvSpPr txBox="1"/>
              <p:nvPr/>
            </p:nvSpPr>
            <p:spPr>
              <a:xfrm rot="10800000">
                <a:off x="3158197" y="5618602"/>
                <a:ext cx="226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ore-KR" altLang="en-US" sz="16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6F85D2E-D54B-B4A9-AED8-932AC7001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3158197" y="5618602"/>
                <a:ext cx="226023" cy="246221"/>
              </a:xfrm>
              <a:prstGeom prst="rect">
                <a:avLst/>
              </a:prstGeom>
              <a:blipFill>
                <a:blip r:embed="rId11"/>
                <a:stretch>
                  <a:fillRect l="-5263" r="-526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8E31D54D-1F45-70F4-BC1E-D284F30AC900}"/>
              </a:ext>
            </a:extLst>
          </p:cNvPr>
          <p:cNvSpPr txBox="1"/>
          <p:nvPr/>
        </p:nvSpPr>
        <p:spPr>
          <a:xfrm>
            <a:off x="6421814" y="972231"/>
            <a:ext cx="203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" altLang="ko-KR" sz="2400" b="1" dirty="0">
                <a:solidFill>
                  <a:srgbClr val="333F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Two Filter</a:t>
            </a:r>
            <a:endParaRPr lang="en-US" altLang="ko-KR" sz="2400" b="1" dirty="0">
              <a:solidFill>
                <a:srgbClr val="333F5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3963580-A6AC-E9F0-4396-4E5E257AED99}"/>
              </a:ext>
            </a:extLst>
          </p:cNvPr>
          <p:cNvSpPr txBox="1"/>
          <p:nvPr/>
        </p:nvSpPr>
        <p:spPr>
          <a:xfrm>
            <a:off x="8768700" y="876176"/>
            <a:ext cx="2039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Stride = 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Padding = 0</a:t>
            </a:r>
            <a:endParaRPr kumimoji="1" lang="ko-Kore-KR" altLang="en-US" dirty="0"/>
          </a:p>
        </p:txBody>
      </p:sp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7290010A-9F24-F8B4-A674-C3BFD1F1F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705028"/>
              </p:ext>
            </p:extLst>
          </p:nvPr>
        </p:nvGraphicFramePr>
        <p:xfrm>
          <a:off x="10080105" y="1840856"/>
          <a:ext cx="82510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54">
                  <a:extLst>
                    <a:ext uri="{9D8B030D-6E8A-4147-A177-3AD203B41FA5}">
                      <a16:colId xmlns:a16="http://schemas.microsoft.com/office/drawing/2014/main" val="2913875437"/>
                    </a:ext>
                  </a:extLst>
                </a:gridCol>
                <a:gridCol w="412554">
                  <a:extLst>
                    <a:ext uri="{9D8B030D-6E8A-4147-A177-3AD203B41FA5}">
                      <a16:colId xmlns:a16="http://schemas.microsoft.com/office/drawing/2014/main" val="3474545577"/>
                    </a:ext>
                  </a:extLst>
                </a:gridCol>
              </a:tblGrid>
              <a:tr h="3234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325503"/>
                  </a:ext>
                </a:extLst>
              </a:tr>
              <a:tr h="3234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780958"/>
                  </a:ext>
                </a:extLst>
              </a:tr>
            </a:tbl>
          </a:graphicData>
        </a:graphic>
      </p:graphicFrame>
      <p:graphicFrame>
        <p:nvGraphicFramePr>
          <p:cNvPr id="76" name="표 25">
            <a:extLst>
              <a:ext uri="{FF2B5EF4-FFF2-40B4-BE49-F238E27FC236}">
                <a16:creationId xmlns:a16="http://schemas.microsoft.com/office/drawing/2014/main" id="{5D5E55D7-C02E-EA15-00F9-17030B86B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977606"/>
              </p:ext>
            </p:extLst>
          </p:nvPr>
        </p:nvGraphicFramePr>
        <p:xfrm>
          <a:off x="9982573" y="1937661"/>
          <a:ext cx="82510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54">
                  <a:extLst>
                    <a:ext uri="{9D8B030D-6E8A-4147-A177-3AD203B41FA5}">
                      <a16:colId xmlns:a16="http://schemas.microsoft.com/office/drawing/2014/main" val="2913875437"/>
                    </a:ext>
                  </a:extLst>
                </a:gridCol>
                <a:gridCol w="412554">
                  <a:extLst>
                    <a:ext uri="{9D8B030D-6E8A-4147-A177-3AD203B41FA5}">
                      <a16:colId xmlns:a16="http://schemas.microsoft.com/office/drawing/2014/main" val="3474545577"/>
                    </a:ext>
                  </a:extLst>
                </a:gridCol>
              </a:tblGrid>
              <a:tr h="3234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325503"/>
                  </a:ext>
                </a:extLst>
              </a:tr>
              <a:tr h="3234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780958"/>
                  </a:ext>
                </a:extLst>
              </a:tr>
            </a:tbl>
          </a:graphicData>
        </a:graphic>
      </p:graphicFrame>
      <p:graphicFrame>
        <p:nvGraphicFramePr>
          <p:cNvPr id="77" name="표 25">
            <a:extLst>
              <a:ext uri="{FF2B5EF4-FFF2-40B4-BE49-F238E27FC236}">
                <a16:creationId xmlns:a16="http://schemas.microsoft.com/office/drawing/2014/main" id="{2B774A0B-4E03-EC3B-E15D-90AD3D4BC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775582"/>
              </p:ext>
            </p:extLst>
          </p:nvPr>
        </p:nvGraphicFramePr>
        <p:xfrm>
          <a:off x="9879391" y="2053628"/>
          <a:ext cx="82510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54">
                  <a:extLst>
                    <a:ext uri="{9D8B030D-6E8A-4147-A177-3AD203B41FA5}">
                      <a16:colId xmlns:a16="http://schemas.microsoft.com/office/drawing/2014/main" val="2913875437"/>
                    </a:ext>
                  </a:extLst>
                </a:gridCol>
                <a:gridCol w="412554">
                  <a:extLst>
                    <a:ext uri="{9D8B030D-6E8A-4147-A177-3AD203B41FA5}">
                      <a16:colId xmlns:a16="http://schemas.microsoft.com/office/drawing/2014/main" val="3474545577"/>
                    </a:ext>
                  </a:extLst>
                </a:gridCol>
              </a:tblGrid>
              <a:tr h="3234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325503"/>
                  </a:ext>
                </a:extLst>
              </a:tr>
              <a:tr h="3234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780958"/>
                  </a:ext>
                </a:extLst>
              </a:tr>
            </a:tbl>
          </a:graphicData>
        </a:graphic>
      </p:graphicFrame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5BF7F8F8-16F8-3A9D-FA28-B46C2CCB98F4}"/>
              </a:ext>
            </a:extLst>
          </p:cNvPr>
          <p:cNvCxnSpPr>
            <a:cxnSpLocks/>
          </p:cNvCxnSpPr>
          <p:nvPr/>
        </p:nvCxnSpPr>
        <p:spPr>
          <a:xfrm>
            <a:off x="7672841" y="1716161"/>
            <a:ext cx="2619104" cy="124695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DF2698CF-C288-6945-5DFA-E87502F2B048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7337308" y="2785148"/>
            <a:ext cx="2954637" cy="6295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B8DAB5AC-B3DE-EAFA-E1B6-50E762178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178948"/>
              </p:ext>
            </p:extLst>
          </p:nvPr>
        </p:nvGraphicFramePr>
        <p:xfrm>
          <a:off x="11355058" y="2914461"/>
          <a:ext cx="82510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54">
                  <a:extLst>
                    <a:ext uri="{9D8B030D-6E8A-4147-A177-3AD203B41FA5}">
                      <a16:colId xmlns:a16="http://schemas.microsoft.com/office/drawing/2014/main" val="2913875437"/>
                    </a:ext>
                  </a:extLst>
                </a:gridCol>
                <a:gridCol w="412554">
                  <a:extLst>
                    <a:ext uri="{9D8B030D-6E8A-4147-A177-3AD203B41FA5}">
                      <a16:colId xmlns:a16="http://schemas.microsoft.com/office/drawing/2014/main" val="3474545577"/>
                    </a:ext>
                  </a:extLst>
                </a:gridCol>
              </a:tblGrid>
              <a:tr h="3234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0E8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0E8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325503"/>
                  </a:ext>
                </a:extLst>
              </a:tr>
              <a:tr h="3234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0E8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0E8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780958"/>
                  </a:ext>
                </a:extLst>
              </a:tr>
            </a:tbl>
          </a:graphicData>
        </a:graphic>
      </p:graphicFrame>
      <p:graphicFrame>
        <p:nvGraphicFramePr>
          <p:cNvPr id="81" name="표 25">
            <a:extLst>
              <a:ext uri="{FF2B5EF4-FFF2-40B4-BE49-F238E27FC236}">
                <a16:creationId xmlns:a16="http://schemas.microsoft.com/office/drawing/2014/main" id="{EB45D6C0-4643-1254-932D-07AC2F26E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794"/>
              </p:ext>
            </p:extLst>
          </p:nvPr>
        </p:nvGraphicFramePr>
        <p:xfrm>
          <a:off x="11257526" y="3011266"/>
          <a:ext cx="82510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54">
                  <a:extLst>
                    <a:ext uri="{9D8B030D-6E8A-4147-A177-3AD203B41FA5}">
                      <a16:colId xmlns:a16="http://schemas.microsoft.com/office/drawing/2014/main" val="2913875437"/>
                    </a:ext>
                  </a:extLst>
                </a:gridCol>
                <a:gridCol w="412554">
                  <a:extLst>
                    <a:ext uri="{9D8B030D-6E8A-4147-A177-3AD203B41FA5}">
                      <a16:colId xmlns:a16="http://schemas.microsoft.com/office/drawing/2014/main" val="3474545577"/>
                    </a:ext>
                  </a:extLst>
                </a:gridCol>
              </a:tblGrid>
              <a:tr h="3234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325503"/>
                  </a:ext>
                </a:extLst>
              </a:tr>
              <a:tr h="3234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780958"/>
                  </a:ext>
                </a:extLst>
              </a:tr>
            </a:tbl>
          </a:graphicData>
        </a:graphic>
      </p:graphicFrame>
      <p:graphicFrame>
        <p:nvGraphicFramePr>
          <p:cNvPr id="82" name="표 25">
            <a:extLst>
              <a:ext uri="{FF2B5EF4-FFF2-40B4-BE49-F238E27FC236}">
                <a16:creationId xmlns:a16="http://schemas.microsoft.com/office/drawing/2014/main" id="{102F2D37-564B-396B-9857-B95FE42CE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643566"/>
              </p:ext>
            </p:extLst>
          </p:nvPr>
        </p:nvGraphicFramePr>
        <p:xfrm>
          <a:off x="11154344" y="3127233"/>
          <a:ext cx="82510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54">
                  <a:extLst>
                    <a:ext uri="{9D8B030D-6E8A-4147-A177-3AD203B41FA5}">
                      <a16:colId xmlns:a16="http://schemas.microsoft.com/office/drawing/2014/main" val="2913875437"/>
                    </a:ext>
                  </a:extLst>
                </a:gridCol>
                <a:gridCol w="412554">
                  <a:extLst>
                    <a:ext uri="{9D8B030D-6E8A-4147-A177-3AD203B41FA5}">
                      <a16:colId xmlns:a16="http://schemas.microsoft.com/office/drawing/2014/main" val="3474545577"/>
                    </a:ext>
                  </a:extLst>
                </a:gridCol>
              </a:tblGrid>
              <a:tr h="3234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325503"/>
                  </a:ext>
                </a:extLst>
              </a:tr>
              <a:tr h="3234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780958"/>
                  </a:ext>
                </a:extLst>
              </a:tr>
            </a:tbl>
          </a:graphicData>
        </a:graphic>
      </p:graphicFrame>
      <p:cxnSp>
        <p:nvCxnSpPr>
          <p:cNvPr id="83" name="직선 연결선[R] 82">
            <a:extLst>
              <a:ext uri="{FF2B5EF4-FFF2-40B4-BE49-F238E27FC236}">
                <a16:creationId xmlns:a16="http://schemas.microsoft.com/office/drawing/2014/main" id="{EE09F0E0-3BA3-80BB-4D43-10E885FDDD3F}"/>
              </a:ext>
            </a:extLst>
          </p:cNvPr>
          <p:cNvCxnSpPr>
            <a:cxnSpLocks/>
          </p:cNvCxnSpPr>
          <p:nvPr/>
        </p:nvCxnSpPr>
        <p:spPr>
          <a:xfrm>
            <a:off x="8947794" y="2789766"/>
            <a:ext cx="2619104" cy="124695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62C2CA9F-D9DD-A096-6F9A-2B3713167E77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8612261" y="3858753"/>
            <a:ext cx="2954637" cy="6295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F1F2378-0BFE-22BE-91A4-3131F0E02822}"/>
                  </a:ext>
                </a:extLst>
              </p:cNvPr>
              <p:cNvSpPr txBox="1"/>
              <p:nvPr/>
            </p:nvSpPr>
            <p:spPr>
              <a:xfrm>
                <a:off x="8883650" y="1945562"/>
                <a:ext cx="82510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4000" i="1" smtClean="0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kumimoji="1" lang="ko-Kore-KR" altLang="en-US" sz="4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F1F2378-0BFE-22BE-91A4-3131F0E02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3650" y="1945562"/>
                <a:ext cx="825108" cy="615553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B164367-9888-7BE5-FC88-1DE616A939EE}"/>
                  </a:ext>
                </a:extLst>
              </p:cNvPr>
              <p:cNvSpPr txBox="1"/>
              <p:nvPr/>
            </p:nvSpPr>
            <p:spPr>
              <a:xfrm>
                <a:off x="9517691" y="3046736"/>
                <a:ext cx="82510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4000" i="1" smtClean="0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kumimoji="1" lang="ko-Kore-KR" altLang="en-US" sz="4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B164367-9888-7BE5-FC88-1DE616A93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691" y="3046736"/>
                <a:ext cx="825108" cy="615553"/>
              </a:xfrm>
              <a:prstGeom prst="rect">
                <a:avLst/>
              </a:prstGeom>
              <a:blipFill>
                <a:blip r:embed="rId1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26E9C4A-4744-6842-82F0-5B85D1DE9DC4}"/>
                  </a:ext>
                </a:extLst>
              </p:cNvPr>
              <p:cNvSpPr txBox="1"/>
              <p:nvPr/>
            </p:nvSpPr>
            <p:spPr>
              <a:xfrm rot="5400000">
                <a:off x="9737684" y="3886974"/>
                <a:ext cx="4504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ore-KR" altLang="en-US" sz="32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26E9C4A-4744-6842-82F0-5B85D1DE9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737684" y="3886974"/>
                <a:ext cx="450444" cy="492443"/>
              </a:xfrm>
              <a:prstGeom prst="rect">
                <a:avLst/>
              </a:prstGeom>
              <a:blipFill>
                <a:blip r:embed="rId13"/>
                <a:stretch>
                  <a:fillRect t="-2703" b="-27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9" name="표 40">
            <a:extLst>
              <a:ext uri="{FF2B5EF4-FFF2-40B4-BE49-F238E27FC236}">
                <a16:creationId xmlns:a16="http://schemas.microsoft.com/office/drawing/2014/main" id="{93F9044D-3D94-6E33-08FE-CEC2C134A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32755"/>
              </p:ext>
            </p:extLst>
          </p:nvPr>
        </p:nvGraphicFramePr>
        <p:xfrm>
          <a:off x="9055385" y="4502512"/>
          <a:ext cx="145097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2743">
                  <a:extLst>
                    <a:ext uri="{9D8B030D-6E8A-4147-A177-3AD203B41FA5}">
                      <a16:colId xmlns:a16="http://schemas.microsoft.com/office/drawing/2014/main" val="1935029119"/>
                    </a:ext>
                  </a:extLst>
                </a:gridCol>
                <a:gridCol w="362743">
                  <a:extLst>
                    <a:ext uri="{9D8B030D-6E8A-4147-A177-3AD203B41FA5}">
                      <a16:colId xmlns:a16="http://schemas.microsoft.com/office/drawing/2014/main" val="3136338104"/>
                    </a:ext>
                  </a:extLst>
                </a:gridCol>
                <a:gridCol w="362743">
                  <a:extLst>
                    <a:ext uri="{9D8B030D-6E8A-4147-A177-3AD203B41FA5}">
                      <a16:colId xmlns:a16="http://schemas.microsoft.com/office/drawing/2014/main" val="3628976781"/>
                    </a:ext>
                  </a:extLst>
                </a:gridCol>
                <a:gridCol w="362743">
                  <a:extLst>
                    <a:ext uri="{9D8B030D-6E8A-4147-A177-3AD203B41FA5}">
                      <a16:colId xmlns:a16="http://schemas.microsoft.com/office/drawing/2014/main" val="2004015906"/>
                    </a:ext>
                  </a:extLst>
                </a:gridCol>
              </a:tblGrid>
              <a:tr h="328425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F6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00F6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00F6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rgbClr val="00F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957595"/>
                  </a:ext>
                </a:extLst>
              </a:tr>
              <a:tr h="32842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00F6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00F6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00F6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00F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34268"/>
                  </a:ext>
                </a:extLst>
              </a:tr>
              <a:tr h="32842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00F6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00F6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00F6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rgbClr val="00F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822797"/>
                  </a:ext>
                </a:extLst>
              </a:tr>
              <a:tr h="32842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00F6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00F6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F6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F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33500"/>
                  </a:ext>
                </a:extLst>
              </a:tr>
            </a:tbl>
          </a:graphicData>
        </a:graphic>
      </p:graphicFrame>
      <p:graphicFrame>
        <p:nvGraphicFramePr>
          <p:cNvPr id="88" name="표 40">
            <a:extLst>
              <a:ext uri="{FF2B5EF4-FFF2-40B4-BE49-F238E27FC236}">
                <a16:creationId xmlns:a16="http://schemas.microsoft.com/office/drawing/2014/main" id="{E337C37B-7371-43A5-45C5-E9B6F3ACD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542776"/>
              </p:ext>
            </p:extLst>
          </p:nvPr>
        </p:nvGraphicFramePr>
        <p:xfrm>
          <a:off x="8823431" y="4687325"/>
          <a:ext cx="145097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2743">
                  <a:extLst>
                    <a:ext uri="{9D8B030D-6E8A-4147-A177-3AD203B41FA5}">
                      <a16:colId xmlns:a16="http://schemas.microsoft.com/office/drawing/2014/main" val="1935029119"/>
                    </a:ext>
                  </a:extLst>
                </a:gridCol>
                <a:gridCol w="362743">
                  <a:extLst>
                    <a:ext uri="{9D8B030D-6E8A-4147-A177-3AD203B41FA5}">
                      <a16:colId xmlns:a16="http://schemas.microsoft.com/office/drawing/2014/main" val="3136338104"/>
                    </a:ext>
                  </a:extLst>
                </a:gridCol>
                <a:gridCol w="362743">
                  <a:extLst>
                    <a:ext uri="{9D8B030D-6E8A-4147-A177-3AD203B41FA5}">
                      <a16:colId xmlns:a16="http://schemas.microsoft.com/office/drawing/2014/main" val="3628976781"/>
                    </a:ext>
                  </a:extLst>
                </a:gridCol>
                <a:gridCol w="362743">
                  <a:extLst>
                    <a:ext uri="{9D8B030D-6E8A-4147-A177-3AD203B41FA5}">
                      <a16:colId xmlns:a16="http://schemas.microsoft.com/office/drawing/2014/main" val="2004015906"/>
                    </a:ext>
                  </a:extLst>
                </a:gridCol>
              </a:tblGrid>
              <a:tr h="3284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957595"/>
                  </a:ext>
                </a:extLst>
              </a:tr>
              <a:tr h="32842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34268"/>
                  </a:ext>
                </a:extLst>
              </a:tr>
              <a:tr h="32842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822797"/>
                  </a:ext>
                </a:extLst>
              </a:tr>
              <a:tr h="32842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33500"/>
                  </a:ext>
                </a:extLst>
              </a:tr>
            </a:tbl>
          </a:graphicData>
        </a:graphic>
      </p:graphicFrame>
      <p:sp>
        <p:nvSpPr>
          <p:cNvPr id="90" name="TextBox 89">
            <a:extLst>
              <a:ext uri="{FF2B5EF4-FFF2-40B4-BE49-F238E27FC236}">
                <a16:creationId xmlns:a16="http://schemas.microsoft.com/office/drawing/2014/main" id="{3AC68BF0-985F-7382-7F37-3D33C0F48BEA}"/>
              </a:ext>
            </a:extLst>
          </p:cNvPr>
          <p:cNvSpPr txBox="1"/>
          <p:nvPr/>
        </p:nvSpPr>
        <p:spPr>
          <a:xfrm>
            <a:off x="6758781" y="3893531"/>
            <a:ext cx="186352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5</a:t>
            </a:r>
            <a:r>
              <a:rPr kumimoji="1" lang="en-US" altLang="ko-Kore-KR" sz="1400" dirty="0"/>
              <a:t> x </a:t>
            </a:r>
            <a:r>
              <a:rPr kumimoji="1" lang="en-US" altLang="ko-KR" sz="1400" dirty="0"/>
              <a:t>5</a:t>
            </a:r>
            <a:r>
              <a:rPr kumimoji="1" lang="en-US" altLang="ko-Kore-KR" sz="1400" dirty="0"/>
              <a:t> x </a:t>
            </a:r>
            <a:r>
              <a:rPr kumimoji="1" lang="en-US" altLang="ko-KR" sz="1400" dirty="0"/>
              <a:t>3</a:t>
            </a:r>
            <a:endParaRPr kumimoji="1" lang="ko-Kore-KR" altLang="en-US" sz="1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7FF23EA-8DAE-A744-E610-E5EB3EF42FB5}"/>
              </a:ext>
            </a:extLst>
          </p:cNvPr>
          <p:cNvSpPr txBox="1"/>
          <p:nvPr/>
        </p:nvSpPr>
        <p:spPr>
          <a:xfrm>
            <a:off x="9407559" y="2825805"/>
            <a:ext cx="186352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2</a:t>
            </a:r>
            <a:r>
              <a:rPr kumimoji="1" lang="en-US" altLang="ko-Kore-KR" sz="1400" dirty="0"/>
              <a:t> x </a:t>
            </a:r>
            <a:r>
              <a:rPr kumimoji="1" lang="en-US" altLang="ko-KR" sz="1400" dirty="0"/>
              <a:t>2</a:t>
            </a:r>
            <a:r>
              <a:rPr kumimoji="1" lang="en-US" altLang="ko-Kore-KR" sz="1400" dirty="0"/>
              <a:t> x </a:t>
            </a:r>
            <a:r>
              <a:rPr kumimoji="1" lang="en-US" altLang="ko-KR" sz="1400" dirty="0"/>
              <a:t>3</a:t>
            </a:r>
            <a:endParaRPr kumimoji="1" lang="ko-Kore-KR" altLang="en-US" sz="1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F3933A8-5846-5E2A-C722-A60CCC53AA59}"/>
              </a:ext>
            </a:extLst>
          </p:cNvPr>
          <p:cNvSpPr txBox="1"/>
          <p:nvPr/>
        </p:nvSpPr>
        <p:spPr>
          <a:xfrm>
            <a:off x="10658582" y="4061759"/>
            <a:ext cx="186352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2</a:t>
            </a:r>
            <a:r>
              <a:rPr kumimoji="1" lang="en-US" altLang="ko-Kore-KR" sz="1400" dirty="0"/>
              <a:t> x </a:t>
            </a:r>
            <a:r>
              <a:rPr kumimoji="1" lang="en-US" altLang="ko-KR" sz="1400" dirty="0"/>
              <a:t>2</a:t>
            </a:r>
            <a:r>
              <a:rPr kumimoji="1" lang="en-US" altLang="ko-Kore-KR" sz="1400" dirty="0"/>
              <a:t> x </a:t>
            </a:r>
            <a:r>
              <a:rPr kumimoji="1" lang="en-US" altLang="ko-KR" sz="1400" dirty="0"/>
              <a:t>3</a:t>
            </a:r>
            <a:endParaRPr kumimoji="1" lang="ko-Kore-KR" altLang="en-US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771F596-AB49-8C7D-9DBD-21E43F03A8D1}"/>
              </a:ext>
            </a:extLst>
          </p:cNvPr>
          <p:cNvSpPr txBox="1"/>
          <p:nvPr/>
        </p:nvSpPr>
        <p:spPr>
          <a:xfrm>
            <a:off x="598688" y="6264802"/>
            <a:ext cx="186352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4 x 4 x 1</a:t>
            </a:r>
            <a:endParaRPr kumimoji="1" lang="ko-Kore-KR" altLang="en-US" sz="14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79A4DC2-5149-8D62-6C45-697998BC104C}"/>
              </a:ext>
            </a:extLst>
          </p:cNvPr>
          <p:cNvSpPr txBox="1"/>
          <p:nvPr/>
        </p:nvSpPr>
        <p:spPr>
          <a:xfrm>
            <a:off x="8686179" y="6150365"/>
            <a:ext cx="186352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4 x 4 x 2</a:t>
            </a:r>
            <a:endParaRPr kumimoji="1" lang="ko-Kore-KR" altLang="en-US" sz="14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B94AFE-01BE-6569-3904-87355C946E01}"/>
              </a:ext>
            </a:extLst>
          </p:cNvPr>
          <p:cNvSpPr/>
          <p:nvPr/>
        </p:nvSpPr>
        <p:spPr>
          <a:xfrm>
            <a:off x="2946536" y="4262940"/>
            <a:ext cx="5698996" cy="523220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r>
              <a:rPr lang="en" altLang="ko-Kore-KR" sz="2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‼️</a:t>
            </a:r>
            <a:r>
              <a:rPr lang="en" altLang="ko-Kore-KR" sz="28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" altLang="ko-Kore-KR" sz="1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Number of input channels = </a:t>
            </a:r>
            <a:r>
              <a:rPr lang="en-US" altLang="ko-Kore-KR" sz="1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</a:t>
            </a:r>
            <a:r>
              <a:rPr lang="en" altLang="ko-Kore-KR" sz="1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umber of filter channels</a:t>
            </a:r>
            <a:r>
              <a:rPr lang="en" altLang="ko-Kore-KR" sz="28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" altLang="ko-Kore-KR" sz="2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‼️</a:t>
            </a:r>
            <a:endParaRPr lang="ko-Kore-KR" altLang="en-US" sz="2400" b="1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731181"/>
      </p:ext>
    </p:extLst>
  </p:cSld>
  <p:clrMapOvr>
    <a:masterClrMapping/>
  </p:clrMapOvr>
  <p:transition spd="slow">
    <p:strips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36202" y="211879"/>
            <a:ext cx="27812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ILSVRC?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0" y="240268"/>
            <a:ext cx="399815" cy="3998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E47B-18CA-4D6B-B6F6-D68BEDC2F4E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1198C6-CD1B-9D58-16A0-11ADE078F3DE}"/>
              </a:ext>
            </a:extLst>
          </p:cNvPr>
          <p:cNvSpPr txBox="1"/>
          <p:nvPr/>
        </p:nvSpPr>
        <p:spPr>
          <a:xfrm>
            <a:off x="9691606" y="4762182"/>
            <a:ext cx="1960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Artificial Intelligence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38134B-7EA1-7260-C06B-797EEAE9F971}"/>
              </a:ext>
            </a:extLst>
          </p:cNvPr>
          <p:cNvSpPr txBox="1"/>
          <p:nvPr/>
        </p:nvSpPr>
        <p:spPr>
          <a:xfrm>
            <a:off x="8403727" y="5581867"/>
            <a:ext cx="1712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1FBC6-7D29-AD4B-0A62-514BA31F395E}"/>
              </a:ext>
            </a:extLst>
          </p:cNvPr>
          <p:cNvSpPr txBox="1"/>
          <p:nvPr/>
        </p:nvSpPr>
        <p:spPr>
          <a:xfrm>
            <a:off x="542727" y="3070555"/>
            <a:ext cx="33032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 (ML)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B387C-F037-624C-A4EA-408570EEBB8C}"/>
              </a:ext>
            </a:extLst>
          </p:cNvPr>
          <p:cNvSpPr txBox="1"/>
          <p:nvPr/>
        </p:nvSpPr>
        <p:spPr>
          <a:xfrm>
            <a:off x="648081" y="1144140"/>
            <a:ext cx="1041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1200"/>
              </a:spcAft>
              <a:buClr>
                <a:srgbClr val="2E75B6"/>
              </a:buClr>
              <a:buFont typeface="Wingdings" panose="05000000000000000000" pitchFamily="2" charset="2"/>
              <a:buChar char="l"/>
            </a:pPr>
            <a:r>
              <a:rPr lang="en-US" altLang="ko-KR" sz="2400" b="1" dirty="0">
                <a:solidFill>
                  <a:srgbClr val="333F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ILSVRC(</a:t>
            </a:r>
            <a:r>
              <a:rPr lang="en" altLang="ko-Kore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ImageNet Large Scale Visual Recognition Challenge)</a:t>
            </a:r>
            <a:endParaRPr lang="en-US" altLang="ko-KR" sz="2400" b="1" dirty="0">
              <a:solidFill>
                <a:srgbClr val="333F5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D2212-7555-B54F-AFA2-D3AFB5745202}"/>
              </a:ext>
            </a:extLst>
          </p:cNvPr>
          <p:cNvSpPr txBox="1"/>
          <p:nvPr/>
        </p:nvSpPr>
        <p:spPr>
          <a:xfrm>
            <a:off x="929948" y="1763045"/>
            <a:ext cx="105966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Image recognition and image classification have the same meaning.</a:t>
            </a:r>
          </a:p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ILSVRC is a competition that gives a large set of images and evaluates the performance of image classification algorithms.</a:t>
            </a:r>
          </a:p>
          <a:p>
            <a:pPr marL="342900" indent="-342900" algn="just" latinLnBrk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The algorithms that won the ILSVRC contest have played a major role in the development of computer vision.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7FA9F8-1AD4-0E90-4A7F-AE7B6FED1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270" y="4119759"/>
            <a:ext cx="4643582" cy="2333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BBF2AEA-38F1-CD08-11DC-E1CEF3840A72}"/>
              </a:ext>
            </a:extLst>
          </p:cNvPr>
          <p:cNvSpPr/>
          <p:nvPr/>
        </p:nvSpPr>
        <p:spPr>
          <a:xfrm>
            <a:off x="43167" y="619138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Bitter"/>
              </a:rPr>
              <a:t>CS231n</a:t>
            </a:r>
            <a:endParaRPr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4F80F1-AD02-B03C-96AD-D77607AA2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150" y="4119759"/>
            <a:ext cx="5055755" cy="233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49431"/>
      </p:ext>
    </p:extLst>
  </p:cSld>
  <p:clrMapOvr>
    <a:masterClrMapping/>
  </p:clrMapOvr>
  <p:transition spd="slow">
    <p:strips dir="rd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16940</TotalTime>
  <Words>2110</Words>
  <Application>Microsoft Macintosh PowerPoint</Application>
  <PresentationFormat>와이드스크린</PresentationFormat>
  <Paragraphs>599</Paragraphs>
  <Slides>40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-webkit-standard</vt:lpstr>
      <vt:lpstr>Malgun Gothic</vt:lpstr>
      <vt:lpstr>Malgun Gothic</vt:lpstr>
      <vt:lpstr>Bitter</vt:lpstr>
      <vt:lpstr>HY헤드라인M</vt:lpstr>
      <vt:lpstr>Arial</vt:lpstr>
      <vt:lpstr>Cambria Math</vt:lpstr>
      <vt:lpstr>Times New Roman</vt:lpstr>
      <vt:lpstr>Wingdings</vt:lpstr>
      <vt:lpstr>Office 테마</vt:lpstr>
      <vt:lpstr>Advanced Basic Education Program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Howork</dc:creator>
  <cp:lastModifiedBy>이준원</cp:lastModifiedBy>
  <cp:revision>461</cp:revision>
  <cp:lastPrinted>2022-03-02T07:24:01Z</cp:lastPrinted>
  <dcterms:created xsi:type="dcterms:W3CDTF">2021-12-24T01:12:49Z</dcterms:created>
  <dcterms:modified xsi:type="dcterms:W3CDTF">2024-02-28T17:02:17Z</dcterms:modified>
</cp:coreProperties>
</file>